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48" r:id="rId93"/>
    <p:sldId id="349" r:id="rId94"/>
    <p:sldId id="350" r:id="rId95"/>
    <p:sldId id="351" r:id="rId96"/>
    <p:sldId id="352" r:id="rId97"/>
    <p:sldId id="353" r:id="rId9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-437" y="-8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17834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30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30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30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30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30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30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30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30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19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 defTabSz="2438400">
              <a:defRPr sz="9600" cap="none">
                <a:solidFill>
                  <a:srgbClr val="F3F3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188836" y="12524794"/>
            <a:ext cx="867584" cy="870498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6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217091" y="12543428"/>
            <a:ext cx="839331" cy="833230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66200" y="4387094"/>
            <a:ext cx="6451600" cy="7477195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Iteration with"/>
          <p:cNvSpPr txBox="1"/>
          <p:nvPr/>
        </p:nvSpPr>
        <p:spPr>
          <a:xfrm>
            <a:off x="777635" y="1000191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 dirty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Iteration with</a:t>
            </a:r>
          </a:p>
        </p:txBody>
      </p:sp>
      <p:sp>
        <p:nvSpPr>
          <p:cNvPr id="8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creativecommons.org/licenses/by-sa/4.0/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5"/>
              </a:defRPr>
            </a:lvl1pPr>
          </a:lstStyle>
          <a:p>
            <a:pPr>
              <a:defRPr u="none"/>
            </a:pPr>
            <a:r>
              <a:rPr u="sng">
                <a:hlinkClick r:id="rId15"/>
              </a:rPr>
              <a:t>CC BY-SA RStudio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9pPr>
    </p:titleStyle>
    <p:bodyStyle>
      <a:lvl1pPr marL="609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1pPr>
      <a:lvl2pPr marL="1346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2pPr>
      <a:lvl3pPr marL="2083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3pPr>
      <a:lvl4pPr marL="2819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4pPr>
      <a:lvl5pPr marL="35563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5pPr>
      <a:lvl6pPr marL="4292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6pPr>
      <a:lvl7pPr marL="5029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7pPr>
      <a:lvl8pPr marL="5766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8pPr>
      <a:lvl9pPr marL="6502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9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2.pn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logical"/>
          <p:cNvSpPr txBox="1"/>
          <p:nvPr/>
        </p:nvSpPr>
        <p:spPr>
          <a:xfrm>
            <a:off x="18739441" y="1611116"/>
            <a:ext cx="186182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C0C0C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logical</a:t>
            </a:r>
          </a:p>
        </p:txBody>
      </p:sp>
      <p:grpSp>
        <p:nvGrpSpPr>
          <p:cNvPr id="198" name="Group"/>
          <p:cNvGrpSpPr/>
          <p:nvPr/>
        </p:nvGrpSpPr>
        <p:grpSpPr>
          <a:xfrm>
            <a:off x="8535737" y="953392"/>
            <a:ext cx="9217145" cy="2191748"/>
            <a:chOff x="0" y="0"/>
            <a:chExt cx="9217143" cy="2191747"/>
          </a:xfrm>
        </p:grpSpPr>
        <p:sp>
          <p:nvSpPr>
            <p:cNvPr id="192" name="Rectangle"/>
            <p:cNvSpPr/>
            <p:nvPr/>
          </p:nvSpPr>
          <p:spPr>
            <a:xfrm>
              <a:off x="0" y="12808"/>
              <a:ext cx="9217144" cy="2153540"/>
            </a:xfrm>
            <a:prstGeom prst="rect">
              <a:avLst/>
            </a:prstGeom>
            <a:solidFill>
              <a:srgbClr val="C0C0C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" name="Line"/>
            <p:cNvSpPr/>
            <p:nvPr/>
          </p:nvSpPr>
          <p:spPr>
            <a:xfrm flipV="1">
              <a:off x="3081091" y="0"/>
              <a:ext cx="1" cy="2178939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" name="Line"/>
            <p:cNvSpPr/>
            <p:nvPr/>
          </p:nvSpPr>
          <p:spPr>
            <a:xfrm flipV="1">
              <a:off x="6129634" y="12808"/>
              <a:ext cx="1" cy="2178940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5" name="TRUE"/>
            <p:cNvSpPr txBox="1"/>
            <p:nvPr/>
          </p:nvSpPr>
          <p:spPr>
            <a:xfrm>
              <a:off x="10129" y="651428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TRUE</a:t>
              </a:r>
            </a:p>
          </p:txBody>
        </p:sp>
        <p:sp>
          <p:nvSpPr>
            <p:cNvPr id="196" name="FALSE"/>
            <p:cNvSpPr txBox="1"/>
            <p:nvPr/>
          </p:nvSpPr>
          <p:spPr>
            <a:xfrm>
              <a:off x="3095516" y="651428"/>
              <a:ext cx="3026110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FALSE</a:t>
              </a:r>
            </a:p>
          </p:txBody>
        </p:sp>
        <p:sp>
          <p:nvSpPr>
            <p:cNvPr id="197" name="FALSE"/>
            <p:cNvSpPr txBox="1"/>
            <p:nvPr/>
          </p:nvSpPr>
          <p:spPr>
            <a:xfrm>
              <a:off x="6129633" y="651428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FALSE</a:t>
              </a:r>
            </a:p>
          </p:txBody>
        </p:sp>
      </p:grpSp>
      <p:sp>
        <p:nvSpPr>
          <p:cNvPr id="199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200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roup"/>
          <p:cNvGrpSpPr/>
          <p:nvPr/>
        </p:nvGrpSpPr>
        <p:grpSpPr>
          <a:xfrm>
            <a:off x="8535737" y="959687"/>
            <a:ext cx="9217145" cy="2191749"/>
            <a:chOff x="0" y="0"/>
            <a:chExt cx="9217143" cy="2191747"/>
          </a:xfrm>
        </p:grpSpPr>
        <p:sp>
          <p:nvSpPr>
            <p:cNvPr id="203" name="Rectangle"/>
            <p:cNvSpPr/>
            <p:nvPr/>
          </p:nvSpPr>
          <p:spPr>
            <a:xfrm>
              <a:off x="0" y="12808"/>
              <a:ext cx="9217144" cy="2153540"/>
            </a:xfrm>
            <a:prstGeom prst="rect">
              <a:avLst/>
            </a:prstGeom>
            <a:solidFill>
              <a:srgbClr val="C0C0C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" name="Rectangle"/>
            <p:cNvSpPr/>
            <p:nvPr/>
          </p:nvSpPr>
          <p:spPr>
            <a:xfrm>
              <a:off x="0" y="12808"/>
              <a:ext cx="3092384" cy="2153540"/>
            </a:xfrm>
            <a:prstGeom prst="rect">
              <a:avLst/>
            </a:prstGeom>
            <a:solidFill>
              <a:srgbClr val="9BBC7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5" name="Rectangle"/>
            <p:cNvSpPr/>
            <p:nvPr/>
          </p:nvSpPr>
          <p:spPr>
            <a:xfrm>
              <a:off x="3062378" y="12808"/>
              <a:ext cx="3092385" cy="2153540"/>
            </a:xfrm>
            <a:prstGeom prst="rect">
              <a:avLst/>
            </a:prstGeom>
            <a:solidFill>
              <a:srgbClr val="78AAD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6" name="Line"/>
            <p:cNvSpPr/>
            <p:nvPr/>
          </p:nvSpPr>
          <p:spPr>
            <a:xfrm flipV="1">
              <a:off x="3081091" y="0"/>
              <a:ext cx="1" cy="2178939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" name="Line"/>
            <p:cNvSpPr/>
            <p:nvPr/>
          </p:nvSpPr>
          <p:spPr>
            <a:xfrm flipV="1">
              <a:off x="6129634" y="12808"/>
              <a:ext cx="1" cy="2178940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" name="1"/>
            <p:cNvSpPr txBox="1"/>
            <p:nvPr/>
          </p:nvSpPr>
          <p:spPr>
            <a:xfrm>
              <a:off x="10129" y="651428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9" name="&quot;two&quot;"/>
            <p:cNvSpPr txBox="1"/>
            <p:nvPr/>
          </p:nvSpPr>
          <p:spPr>
            <a:xfrm>
              <a:off x="3095516" y="651428"/>
              <a:ext cx="3026110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"two"</a:t>
              </a:r>
            </a:p>
          </p:txBody>
        </p:sp>
        <p:sp>
          <p:nvSpPr>
            <p:cNvPr id="210" name="FALSE"/>
            <p:cNvSpPr txBox="1"/>
            <p:nvPr/>
          </p:nvSpPr>
          <p:spPr>
            <a:xfrm>
              <a:off x="6129633" y="651428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FALSE</a:t>
              </a:r>
            </a:p>
          </p:txBody>
        </p:sp>
        <p:sp>
          <p:nvSpPr>
            <p:cNvPr id="211" name="Rectangle"/>
            <p:cNvSpPr/>
            <p:nvPr/>
          </p:nvSpPr>
          <p:spPr>
            <a:xfrm>
              <a:off x="0" y="12808"/>
              <a:ext cx="9217144" cy="2153540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213" name="?"/>
          <p:cNvSpPr txBox="1"/>
          <p:nvPr/>
        </p:nvSpPr>
        <p:spPr>
          <a:xfrm>
            <a:off x="19478263" y="1611116"/>
            <a:ext cx="38417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?</a:t>
            </a:r>
          </a:p>
        </p:txBody>
      </p:sp>
      <p:sp>
        <p:nvSpPr>
          <p:cNvPr id="214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215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20" name="Rectangle"/>
          <p:cNvSpPr/>
          <p:nvPr/>
        </p:nvSpPr>
        <p:spPr>
          <a:xfrm>
            <a:off x="8535737" y="972496"/>
            <a:ext cx="9217145" cy="2153540"/>
          </a:xfrm>
          <a:prstGeom prst="rect">
            <a:avLst/>
          </a:prstGeom>
          <a:solidFill>
            <a:srgbClr val="78AAD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1" name="Line"/>
          <p:cNvSpPr/>
          <p:nvPr/>
        </p:nvSpPr>
        <p:spPr>
          <a:xfrm flipV="1">
            <a:off x="11616829" y="959688"/>
            <a:ext cx="1" cy="2178939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2" name="Line"/>
          <p:cNvSpPr/>
          <p:nvPr/>
        </p:nvSpPr>
        <p:spPr>
          <a:xfrm flipV="1">
            <a:off x="14665372" y="972496"/>
            <a:ext cx="1" cy="2178940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3" name="character"/>
          <p:cNvSpPr txBox="1"/>
          <p:nvPr/>
        </p:nvSpPr>
        <p:spPr>
          <a:xfrm>
            <a:off x="18360981" y="1611116"/>
            <a:ext cx="261874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character</a:t>
            </a:r>
          </a:p>
        </p:txBody>
      </p:sp>
      <p:sp>
        <p:nvSpPr>
          <p:cNvPr id="224" name="&quot;1&quot;"/>
          <p:cNvSpPr txBox="1"/>
          <p:nvPr/>
        </p:nvSpPr>
        <p:spPr>
          <a:xfrm>
            <a:off x="8545867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"1"</a:t>
            </a:r>
          </a:p>
        </p:txBody>
      </p:sp>
      <p:sp>
        <p:nvSpPr>
          <p:cNvPr id="225" name="&quot;two&quot;"/>
          <p:cNvSpPr txBox="1"/>
          <p:nvPr/>
        </p:nvSpPr>
        <p:spPr>
          <a:xfrm>
            <a:off x="11631254" y="1611115"/>
            <a:ext cx="3026110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"two"</a:t>
            </a:r>
          </a:p>
        </p:txBody>
      </p:sp>
      <p:sp>
        <p:nvSpPr>
          <p:cNvPr id="226" name="&quot;FALSE&quot;"/>
          <p:cNvSpPr txBox="1"/>
          <p:nvPr/>
        </p:nvSpPr>
        <p:spPr>
          <a:xfrm>
            <a:off x="14665371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"FALSE"</a:t>
            </a:r>
          </a:p>
        </p:txBody>
      </p:sp>
      <p:sp>
        <p:nvSpPr>
          <p:cNvPr id="227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Rectangle"/>
          <p:cNvSpPr/>
          <p:nvPr/>
        </p:nvSpPr>
        <p:spPr>
          <a:xfrm>
            <a:off x="8535737" y="972496"/>
            <a:ext cx="9217145" cy="2153540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0" name="Line"/>
          <p:cNvSpPr/>
          <p:nvPr/>
        </p:nvSpPr>
        <p:spPr>
          <a:xfrm flipV="1">
            <a:off x="11616829" y="959688"/>
            <a:ext cx="1" cy="2178939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1" name="Line"/>
          <p:cNvSpPr/>
          <p:nvPr/>
        </p:nvSpPr>
        <p:spPr>
          <a:xfrm flipV="1">
            <a:off x="14665372" y="972496"/>
            <a:ext cx="1" cy="2178940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2" name="type"/>
          <p:cNvSpPr txBox="1"/>
          <p:nvPr/>
        </p:nvSpPr>
        <p:spPr>
          <a:xfrm>
            <a:off x="19023921" y="1611116"/>
            <a:ext cx="129286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type</a:t>
            </a:r>
          </a:p>
        </p:txBody>
      </p:sp>
      <p:sp>
        <p:nvSpPr>
          <p:cNvPr id="233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234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36" name="List"/>
          <p:cNvSpPr txBox="1"/>
          <p:nvPr/>
        </p:nvSpPr>
        <p:spPr>
          <a:xfrm>
            <a:off x="5045944" y="5384749"/>
            <a:ext cx="123367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</a:t>
            </a:r>
          </a:p>
        </p:txBody>
      </p:sp>
      <p:sp>
        <p:nvSpPr>
          <p:cNvPr id="237" name="Rounded Rectangle"/>
          <p:cNvSpPr/>
          <p:nvPr/>
        </p:nvSpPr>
        <p:spPr>
          <a:xfrm>
            <a:off x="8329986" y="4619259"/>
            <a:ext cx="6573688" cy="2572328"/>
          </a:xfrm>
          <a:prstGeom prst="roundRect">
            <a:avLst>
              <a:gd name="adj" fmla="val 15000"/>
            </a:avLst>
          </a:prstGeom>
          <a:ln w="381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8" name="Rounded Rectangle"/>
          <p:cNvSpPr/>
          <p:nvPr/>
        </p:nvSpPr>
        <p:spPr>
          <a:xfrm>
            <a:off x="8329986" y="9752184"/>
            <a:ext cx="6573688" cy="2572328"/>
          </a:xfrm>
          <a:prstGeom prst="roundRect">
            <a:avLst>
              <a:gd name="adj" fmla="val 15000"/>
            </a:avLst>
          </a:prstGeom>
          <a:ln w="381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9" name="Rounded Rectangle"/>
          <p:cNvSpPr/>
          <p:nvPr/>
        </p:nvSpPr>
        <p:spPr>
          <a:xfrm>
            <a:off x="8329986" y="7173021"/>
            <a:ext cx="6573688" cy="2572329"/>
          </a:xfrm>
          <a:prstGeom prst="roundRect">
            <a:avLst>
              <a:gd name="adj" fmla="val 15000"/>
            </a:avLst>
          </a:prstGeom>
          <a:ln w="381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ctangle"/>
          <p:cNvSpPr/>
          <p:nvPr/>
        </p:nvSpPr>
        <p:spPr>
          <a:xfrm>
            <a:off x="8535737" y="972496"/>
            <a:ext cx="9217145" cy="2153540"/>
          </a:xfrm>
          <a:prstGeom prst="rect">
            <a:avLst/>
          </a:prstGeom>
          <a:solidFill>
            <a:srgbClr val="78AAD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2" name="Line"/>
          <p:cNvSpPr/>
          <p:nvPr/>
        </p:nvSpPr>
        <p:spPr>
          <a:xfrm flipV="1">
            <a:off x="11616829" y="959688"/>
            <a:ext cx="1" cy="2178939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3" name="Line"/>
          <p:cNvSpPr/>
          <p:nvPr/>
        </p:nvSpPr>
        <p:spPr>
          <a:xfrm flipV="1">
            <a:off x="14665372" y="972496"/>
            <a:ext cx="1" cy="2178940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4" name="character"/>
          <p:cNvSpPr txBox="1"/>
          <p:nvPr/>
        </p:nvSpPr>
        <p:spPr>
          <a:xfrm>
            <a:off x="18360981" y="1611116"/>
            <a:ext cx="261874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character</a:t>
            </a:r>
          </a:p>
        </p:txBody>
      </p:sp>
      <p:sp>
        <p:nvSpPr>
          <p:cNvPr id="245" name="&quot;1&quot;"/>
          <p:cNvSpPr txBox="1"/>
          <p:nvPr/>
        </p:nvSpPr>
        <p:spPr>
          <a:xfrm>
            <a:off x="8545867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"1"</a:t>
            </a:r>
          </a:p>
        </p:txBody>
      </p:sp>
      <p:sp>
        <p:nvSpPr>
          <p:cNvPr id="246" name="&quot;two&quot;"/>
          <p:cNvSpPr txBox="1"/>
          <p:nvPr/>
        </p:nvSpPr>
        <p:spPr>
          <a:xfrm>
            <a:off x="11631254" y="1611115"/>
            <a:ext cx="3026110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"two"</a:t>
            </a:r>
          </a:p>
        </p:txBody>
      </p:sp>
      <p:sp>
        <p:nvSpPr>
          <p:cNvPr id="247" name="&quot;FALSE&quot;"/>
          <p:cNvSpPr txBox="1"/>
          <p:nvPr/>
        </p:nvSpPr>
        <p:spPr>
          <a:xfrm>
            <a:off x="14665371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"FALSE"</a:t>
            </a:r>
          </a:p>
        </p:txBody>
      </p:sp>
      <p:sp>
        <p:nvSpPr>
          <p:cNvPr id="248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249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51" name="List"/>
          <p:cNvSpPr txBox="1"/>
          <p:nvPr/>
        </p:nvSpPr>
        <p:spPr>
          <a:xfrm>
            <a:off x="5045944" y="5384749"/>
            <a:ext cx="123367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</a:t>
            </a:r>
          </a:p>
        </p:txBody>
      </p:sp>
      <p:sp>
        <p:nvSpPr>
          <p:cNvPr id="252" name="Rounded Rectangle"/>
          <p:cNvSpPr/>
          <p:nvPr/>
        </p:nvSpPr>
        <p:spPr>
          <a:xfrm>
            <a:off x="8329986" y="4619259"/>
            <a:ext cx="6573688" cy="2572328"/>
          </a:xfrm>
          <a:prstGeom prst="roundRect">
            <a:avLst>
              <a:gd name="adj" fmla="val 15000"/>
            </a:avLst>
          </a:prstGeom>
          <a:ln w="381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3" name="Rounded Rectangle"/>
          <p:cNvSpPr/>
          <p:nvPr/>
        </p:nvSpPr>
        <p:spPr>
          <a:xfrm>
            <a:off x="8329986" y="9752184"/>
            <a:ext cx="6573688" cy="2572328"/>
          </a:xfrm>
          <a:prstGeom prst="roundRect">
            <a:avLst>
              <a:gd name="adj" fmla="val 15000"/>
            </a:avLst>
          </a:prstGeom>
          <a:ln w="381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4" name="Rounded Rectangle"/>
          <p:cNvSpPr/>
          <p:nvPr/>
        </p:nvSpPr>
        <p:spPr>
          <a:xfrm>
            <a:off x="8329986" y="7173021"/>
            <a:ext cx="6573688" cy="2572329"/>
          </a:xfrm>
          <a:prstGeom prst="roundRect">
            <a:avLst>
              <a:gd name="adj" fmla="val 15000"/>
            </a:avLst>
          </a:prstGeom>
          <a:ln w="381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Rectangle"/>
          <p:cNvSpPr/>
          <p:nvPr/>
        </p:nvSpPr>
        <p:spPr>
          <a:xfrm>
            <a:off x="8535737" y="972496"/>
            <a:ext cx="9217145" cy="2153540"/>
          </a:xfrm>
          <a:prstGeom prst="rect">
            <a:avLst/>
          </a:prstGeom>
          <a:solidFill>
            <a:srgbClr val="78AAD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7" name="Line"/>
          <p:cNvSpPr/>
          <p:nvPr/>
        </p:nvSpPr>
        <p:spPr>
          <a:xfrm flipV="1">
            <a:off x="11616829" y="959688"/>
            <a:ext cx="1" cy="2178939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8" name="Line"/>
          <p:cNvSpPr/>
          <p:nvPr/>
        </p:nvSpPr>
        <p:spPr>
          <a:xfrm flipV="1">
            <a:off x="14665372" y="972496"/>
            <a:ext cx="1" cy="2178940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9" name="character"/>
          <p:cNvSpPr txBox="1"/>
          <p:nvPr/>
        </p:nvSpPr>
        <p:spPr>
          <a:xfrm>
            <a:off x="18360981" y="1611116"/>
            <a:ext cx="261874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character</a:t>
            </a:r>
          </a:p>
        </p:txBody>
      </p:sp>
      <p:sp>
        <p:nvSpPr>
          <p:cNvPr id="260" name="&quot;1&quot;"/>
          <p:cNvSpPr txBox="1"/>
          <p:nvPr/>
        </p:nvSpPr>
        <p:spPr>
          <a:xfrm>
            <a:off x="8545867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"1"</a:t>
            </a:r>
          </a:p>
        </p:txBody>
      </p:sp>
      <p:sp>
        <p:nvSpPr>
          <p:cNvPr id="261" name="&quot;two&quot;"/>
          <p:cNvSpPr txBox="1"/>
          <p:nvPr/>
        </p:nvSpPr>
        <p:spPr>
          <a:xfrm>
            <a:off x="11631254" y="1611115"/>
            <a:ext cx="3026110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"two"</a:t>
            </a:r>
          </a:p>
        </p:txBody>
      </p:sp>
      <p:sp>
        <p:nvSpPr>
          <p:cNvPr id="262" name="&quot;FALSE&quot;"/>
          <p:cNvSpPr txBox="1"/>
          <p:nvPr/>
        </p:nvSpPr>
        <p:spPr>
          <a:xfrm>
            <a:off x="14665371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"FALSE"</a:t>
            </a:r>
          </a:p>
        </p:txBody>
      </p:sp>
      <p:sp>
        <p:nvSpPr>
          <p:cNvPr id="263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264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66" name="List"/>
          <p:cNvSpPr txBox="1"/>
          <p:nvPr/>
        </p:nvSpPr>
        <p:spPr>
          <a:xfrm>
            <a:off x="5045944" y="5384749"/>
            <a:ext cx="123367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</a:t>
            </a:r>
          </a:p>
        </p:txBody>
      </p:sp>
      <p:grpSp>
        <p:nvGrpSpPr>
          <p:cNvPr id="272" name="Group"/>
          <p:cNvGrpSpPr/>
          <p:nvPr/>
        </p:nvGrpSpPr>
        <p:grpSpPr>
          <a:xfrm>
            <a:off x="8329986" y="4619259"/>
            <a:ext cx="6573688" cy="2572328"/>
            <a:chOff x="0" y="0"/>
            <a:chExt cx="6573687" cy="2572327"/>
          </a:xfrm>
        </p:grpSpPr>
        <p:sp>
          <p:nvSpPr>
            <p:cNvPr id="267" name="Rectangle"/>
            <p:cNvSpPr/>
            <p:nvPr/>
          </p:nvSpPr>
          <p:spPr>
            <a:xfrm>
              <a:off x="205751" y="228471"/>
              <a:ext cx="3079686" cy="2153540"/>
            </a:xfrm>
            <a:prstGeom prst="rect">
              <a:avLst/>
            </a:prstGeom>
            <a:solidFill>
              <a:srgbClr val="9BBC7C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8" name="double"/>
            <p:cNvSpPr txBox="1"/>
            <p:nvPr/>
          </p:nvSpPr>
          <p:spPr>
            <a:xfrm>
              <a:off x="3822135" y="835313"/>
              <a:ext cx="198437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>
                  <a:solidFill>
                    <a:srgbClr val="9CBE7E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double</a:t>
              </a:r>
            </a:p>
          </p:txBody>
        </p:sp>
        <p:sp>
          <p:nvSpPr>
            <p:cNvPr id="269" name="1"/>
            <p:cNvSpPr txBox="1"/>
            <p:nvPr/>
          </p:nvSpPr>
          <p:spPr>
            <a:xfrm>
              <a:off x="209531" y="867090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0" name="Rounded Rectangle"/>
            <p:cNvSpPr/>
            <p:nvPr/>
          </p:nvSpPr>
          <p:spPr>
            <a:xfrm>
              <a:off x="0" y="0"/>
              <a:ext cx="6573688" cy="2572328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1" name="1"/>
            <p:cNvSpPr txBox="1"/>
            <p:nvPr/>
          </p:nvSpPr>
          <p:spPr>
            <a:xfrm>
              <a:off x="215881" y="867090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277" name="Group"/>
          <p:cNvGrpSpPr/>
          <p:nvPr/>
        </p:nvGrpSpPr>
        <p:grpSpPr>
          <a:xfrm>
            <a:off x="8329986" y="9752184"/>
            <a:ext cx="6573688" cy="2572328"/>
            <a:chOff x="0" y="0"/>
            <a:chExt cx="6573687" cy="2572327"/>
          </a:xfrm>
        </p:grpSpPr>
        <p:sp>
          <p:nvSpPr>
            <p:cNvPr id="273" name="Rounded Rectangle"/>
            <p:cNvSpPr/>
            <p:nvPr/>
          </p:nvSpPr>
          <p:spPr>
            <a:xfrm>
              <a:off x="0" y="0"/>
              <a:ext cx="6573688" cy="2572328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4" name="Rectangle"/>
            <p:cNvSpPr/>
            <p:nvPr/>
          </p:nvSpPr>
          <p:spPr>
            <a:xfrm>
              <a:off x="205751" y="215717"/>
              <a:ext cx="3092385" cy="2153539"/>
            </a:xfrm>
            <a:prstGeom prst="rect">
              <a:avLst/>
            </a:prstGeom>
            <a:solidFill>
              <a:srgbClr val="C0C0C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5" name="logical"/>
            <p:cNvSpPr txBox="1"/>
            <p:nvPr/>
          </p:nvSpPr>
          <p:spPr>
            <a:xfrm>
              <a:off x="3883413" y="854336"/>
              <a:ext cx="1861821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>
                  <a:solidFill>
                    <a:srgbClr val="C0C0C0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logical</a:t>
              </a:r>
            </a:p>
          </p:txBody>
        </p:sp>
        <p:sp>
          <p:nvSpPr>
            <p:cNvPr id="276" name="FALSE"/>
            <p:cNvSpPr txBox="1"/>
            <p:nvPr/>
          </p:nvSpPr>
          <p:spPr>
            <a:xfrm>
              <a:off x="193051" y="854336"/>
              <a:ext cx="3026111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FALSE</a:t>
              </a:r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8329986" y="7173021"/>
            <a:ext cx="6573688" cy="2572329"/>
            <a:chOff x="0" y="0"/>
            <a:chExt cx="6573687" cy="2572327"/>
          </a:xfrm>
        </p:grpSpPr>
        <p:sp>
          <p:nvSpPr>
            <p:cNvPr id="278" name="Rounded Rectangle"/>
            <p:cNvSpPr/>
            <p:nvPr/>
          </p:nvSpPr>
          <p:spPr>
            <a:xfrm>
              <a:off x="0" y="0"/>
              <a:ext cx="6573688" cy="2572328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9" name="Rectangle"/>
            <p:cNvSpPr/>
            <p:nvPr/>
          </p:nvSpPr>
          <p:spPr>
            <a:xfrm>
              <a:off x="245793" y="209394"/>
              <a:ext cx="3068393" cy="2153539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80" name="&quot;two&quot;"/>
            <p:cNvSpPr txBox="1"/>
            <p:nvPr/>
          </p:nvSpPr>
          <p:spPr>
            <a:xfrm>
              <a:off x="255923" y="848013"/>
              <a:ext cx="3072125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"two"</a:t>
              </a:r>
            </a:p>
          </p:txBody>
        </p:sp>
        <p:sp>
          <p:nvSpPr>
            <p:cNvPr id="281" name="character"/>
            <p:cNvSpPr txBox="1"/>
            <p:nvPr/>
          </p:nvSpPr>
          <p:spPr>
            <a:xfrm>
              <a:off x="3504953" y="835313"/>
              <a:ext cx="2618741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>
                  <a:solidFill>
                    <a:srgbClr val="78AAD6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character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Rectangle"/>
          <p:cNvSpPr/>
          <p:nvPr/>
        </p:nvSpPr>
        <p:spPr>
          <a:xfrm>
            <a:off x="8535737" y="972496"/>
            <a:ext cx="9217145" cy="2153540"/>
          </a:xfrm>
          <a:prstGeom prst="rect">
            <a:avLst/>
          </a:prstGeom>
          <a:solidFill>
            <a:srgbClr val="78AAD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 flipV="1">
            <a:off x="11616829" y="959688"/>
            <a:ext cx="1" cy="2178939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 flipV="1">
            <a:off x="14665372" y="972496"/>
            <a:ext cx="1" cy="2178940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7" name="character"/>
          <p:cNvSpPr txBox="1"/>
          <p:nvPr/>
        </p:nvSpPr>
        <p:spPr>
          <a:xfrm>
            <a:off x="18360981" y="1611116"/>
            <a:ext cx="261874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character</a:t>
            </a:r>
          </a:p>
        </p:txBody>
      </p:sp>
      <p:sp>
        <p:nvSpPr>
          <p:cNvPr id="288" name="&quot;1&quot;"/>
          <p:cNvSpPr txBox="1"/>
          <p:nvPr/>
        </p:nvSpPr>
        <p:spPr>
          <a:xfrm>
            <a:off x="8545867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"1"</a:t>
            </a:r>
          </a:p>
        </p:txBody>
      </p:sp>
      <p:sp>
        <p:nvSpPr>
          <p:cNvPr id="289" name="&quot;two&quot;"/>
          <p:cNvSpPr txBox="1"/>
          <p:nvPr/>
        </p:nvSpPr>
        <p:spPr>
          <a:xfrm>
            <a:off x="11631254" y="1611115"/>
            <a:ext cx="3026110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"two"</a:t>
            </a:r>
          </a:p>
        </p:txBody>
      </p:sp>
      <p:sp>
        <p:nvSpPr>
          <p:cNvPr id="290" name="&quot;FALSE&quot;"/>
          <p:cNvSpPr txBox="1"/>
          <p:nvPr/>
        </p:nvSpPr>
        <p:spPr>
          <a:xfrm>
            <a:off x="14665371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"FALSE"</a:t>
            </a:r>
          </a:p>
        </p:txBody>
      </p:sp>
      <p:sp>
        <p:nvSpPr>
          <p:cNvPr id="291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292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94" name="List"/>
          <p:cNvSpPr txBox="1"/>
          <p:nvPr/>
        </p:nvSpPr>
        <p:spPr>
          <a:xfrm>
            <a:off x="5045944" y="5384749"/>
            <a:ext cx="123367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</a:t>
            </a:r>
          </a:p>
        </p:txBody>
      </p:sp>
      <p:grpSp>
        <p:nvGrpSpPr>
          <p:cNvPr id="300" name="Group"/>
          <p:cNvGrpSpPr/>
          <p:nvPr/>
        </p:nvGrpSpPr>
        <p:grpSpPr>
          <a:xfrm>
            <a:off x="8329986" y="4619259"/>
            <a:ext cx="6573688" cy="2572328"/>
            <a:chOff x="0" y="0"/>
            <a:chExt cx="6573687" cy="2572327"/>
          </a:xfrm>
        </p:grpSpPr>
        <p:sp>
          <p:nvSpPr>
            <p:cNvPr id="295" name="Rectangle"/>
            <p:cNvSpPr/>
            <p:nvPr/>
          </p:nvSpPr>
          <p:spPr>
            <a:xfrm>
              <a:off x="205751" y="228471"/>
              <a:ext cx="3079686" cy="2153540"/>
            </a:xfrm>
            <a:prstGeom prst="rect">
              <a:avLst/>
            </a:prstGeom>
            <a:solidFill>
              <a:srgbClr val="9BBC7C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96" name="double"/>
            <p:cNvSpPr txBox="1"/>
            <p:nvPr/>
          </p:nvSpPr>
          <p:spPr>
            <a:xfrm>
              <a:off x="3822135" y="835313"/>
              <a:ext cx="198437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>
                  <a:solidFill>
                    <a:srgbClr val="9CBE7E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double</a:t>
              </a:r>
            </a:p>
          </p:txBody>
        </p:sp>
        <p:sp>
          <p:nvSpPr>
            <p:cNvPr id="297" name="1"/>
            <p:cNvSpPr txBox="1"/>
            <p:nvPr/>
          </p:nvSpPr>
          <p:spPr>
            <a:xfrm>
              <a:off x="209531" y="867090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98" name="Rounded Rectangle"/>
            <p:cNvSpPr/>
            <p:nvPr/>
          </p:nvSpPr>
          <p:spPr>
            <a:xfrm>
              <a:off x="0" y="0"/>
              <a:ext cx="6573688" cy="2572328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99" name="1"/>
            <p:cNvSpPr txBox="1"/>
            <p:nvPr/>
          </p:nvSpPr>
          <p:spPr>
            <a:xfrm>
              <a:off x="215881" y="867090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305" name="Group"/>
          <p:cNvGrpSpPr/>
          <p:nvPr/>
        </p:nvGrpSpPr>
        <p:grpSpPr>
          <a:xfrm>
            <a:off x="8329986" y="9752184"/>
            <a:ext cx="6573688" cy="2572328"/>
            <a:chOff x="0" y="0"/>
            <a:chExt cx="6573687" cy="2572327"/>
          </a:xfrm>
        </p:grpSpPr>
        <p:sp>
          <p:nvSpPr>
            <p:cNvPr id="301" name="Rounded Rectangle"/>
            <p:cNvSpPr/>
            <p:nvPr/>
          </p:nvSpPr>
          <p:spPr>
            <a:xfrm>
              <a:off x="0" y="0"/>
              <a:ext cx="6573688" cy="2572328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02" name="Rectangle"/>
            <p:cNvSpPr/>
            <p:nvPr/>
          </p:nvSpPr>
          <p:spPr>
            <a:xfrm>
              <a:off x="205751" y="215717"/>
              <a:ext cx="3092385" cy="2153539"/>
            </a:xfrm>
            <a:prstGeom prst="rect">
              <a:avLst/>
            </a:prstGeom>
            <a:solidFill>
              <a:srgbClr val="C0C0C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03" name="logical"/>
            <p:cNvSpPr txBox="1"/>
            <p:nvPr/>
          </p:nvSpPr>
          <p:spPr>
            <a:xfrm>
              <a:off x="3883413" y="854336"/>
              <a:ext cx="1861821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>
                  <a:solidFill>
                    <a:srgbClr val="C0C0C0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logical</a:t>
              </a:r>
            </a:p>
          </p:txBody>
        </p:sp>
        <p:sp>
          <p:nvSpPr>
            <p:cNvPr id="304" name="FALSE"/>
            <p:cNvSpPr txBox="1"/>
            <p:nvPr/>
          </p:nvSpPr>
          <p:spPr>
            <a:xfrm>
              <a:off x="193051" y="854336"/>
              <a:ext cx="3026111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FALSE</a:t>
              </a:r>
            </a:p>
          </p:txBody>
        </p:sp>
      </p:grpSp>
      <p:grpSp>
        <p:nvGrpSpPr>
          <p:cNvPr id="315" name="Group"/>
          <p:cNvGrpSpPr/>
          <p:nvPr/>
        </p:nvGrpSpPr>
        <p:grpSpPr>
          <a:xfrm>
            <a:off x="8329986" y="7185721"/>
            <a:ext cx="13096817" cy="2572329"/>
            <a:chOff x="0" y="0"/>
            <a:chExt cx="13096816" cy="2572327"/>
          </a:xfrm>
        </p:grpSpPr>
        <p:sp>
          <p:nvSpPr>
            <p:cNvPr id="306" name="Rounded Rectangle"/>
            <p:cNvSpPr/>
            <p:nvPr/>
          </p:nvSpPr>
          <p:spPr>
            <a:xfrm>
              <a:off x="0" y="0"/>
              <a:ext cx="13096817" cy="2572328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314" name="Group"/>
            <p:cNvGrpSpPr/>
            <p:nvPr/>
          </p:nvGrpSpPr>
          <p:grpSpPr>
            <a:xfrm>
              <a:off x="193051" y="190289"/>
              <a:ext cx="12443984" cy="2191749"/>
              <a:chOff x="0" y="0"/>
              <a:chExt cx="12443982" cy="2191747"/>
            </a:xfrm>
          </p:grpSpPr>
          <p:sp>
            <p:nvSpPr>
              <p:cNvPr id="307" name="Rectangle"/>
              <p:cNvSpPr/>
              <p:nvPr/>
            </p:nvSpPr>
            <p:spPr>
              <a:xfrm>
                <a:off x="0" y="12809"/>
                <a:ext cx="9217144" cy="2153539"/>
              </a:xfrm>
              <a:prstGeom prst="rect">
                <a:avLst/>
              </a:prstGeom>
              <a:solidFill>
                <a:srgbClr val="78AAD6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8" name="Line"/>
              <p:cNvSpPr/>
              <p:nvPr/>
            </p:nvSpPr>
            <p:spPr>
              <a:xfrm flipV="1">
                <a:off x="3081091" y="0"/>
                <a:ext cx="1" cy="2178939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9" name="Line"/>
              <p:cNvSpPr/>
              <p:nvPr/>
            </p:nvSpPr>
            <p:spPr>
              <a:xfrm flipV="1">
                <a:off x="6129633" y="12809"/>
                <a:ext cx="1" cy="2178939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0" name="character"/>
              <p:cNvSpPr txBox="1"/>
              <p:nvPr/>
            </p:nvSpPr>
            <p:spPr>
              <a:xfrm>
                <a:off x="9825242" y="651428"/>
                <a:ext cx="2618741" cy="901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5000">
                    <a:solidFill>
                      <a:srgbClr val="78AAD6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character</a:t>
                </a:r>
              </a:p>
            </p:txBody>
          </p:sp>
          <p:sp>
            <p:nvSpPr>
              <p:cNvPr id="311" name="&quot;1&quot;"/>
              <p:cNvSpPr txBox="1"/>
              <p:nvPr/>
            </p:nvSpPr>
            <p:spPr>
              <a:xfrm>
                <a:off x="10129" y="651428"/>
                <a:ext cx="3072126" cy="901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defRPr sz="5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"1"</a:t>
                </a:r>
              </a:p>
            </p:txBody>
          </p:sp>
          <p:sp>
            <p:nvSpPr>
              <p:cNvPr id="312" name="&quot;two&quot;"/>
              <p:cNvSpPr txBox="1"/>
              <p:nvPr/>
            </p:nvSpPr>
            <p:spPr>
              <a:xfrm>
                <a:off x="3095516" y="651428"/>
                <a:ext cx="3026110" cy="901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defRPr sz="5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"two"</a:t>
                </a:r>
              </a:p>
            </p:txBody>
          </p:sp>
          <p:sp>
            <p:nvSpPr>
              <p:cNvPr id="313" name="&quot;FALSE&quot;"/>
              <p:cNvSpPr txBox="1"/>
              <p:nvPr/>
            </p:nvSpPr>
            <p:spPr>
              <a:xfrm>
                <a:off x="6129632" y="651428"/>
                <a:ext cx="3072126" cy="901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defRPr sz="5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"FALSE"</a:t>
                </a:r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Rectangle"/>
          <p:cNvSpPr/>
          <p:nvPr/>
        </p:nvSpPr>
        <p:spPr>
          <a:xfrm>
            <a:off x="8535737" y="972496"/>
            <a:ext cx="9217145" cy="2153540"/>
          </a:xfrm>
          <a:prstGeom prst="rect">
            <a:avLst/>
          </a:prstGeom>
          <a:solidFill>
            <a:srgbClr val="78AAD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8" name="Line"/>
          <p:cNvSpPr/>
          <p:nvPr/>
        </p:nvSpPr>
        <p:spPr>
          <a:xfrm flipV="1">
            <a:off x="11616829" y="959688"/>
            <a:ext cx="1" cy="2178939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9" name="Line"/>
          <p:cNvSpPr/>
          <p:nvPr/>
        </p:nvSpPr>
        <p:spPr>
          <a:xfrm flipV="1">
            <a:off x="14665372" y="972496"/>
            <a:ext cx="1" cy="2178940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20" name="character"/>
          <p:cNvSpPr txBox="1"/>
          <p:nvPr/>
        </p:nvSpPr>
        <p:spPr>
          <a:xfrm>
            <a:off x="18360981" y="1611116"/>
            <a:ext cx="261874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character</a:t>
            </a:r>
          </a:p>
        </p:txBody>
      </p:sp>
      <p:sp>
        <p:nvSpPr>
          <p:cNvPr id="321" name="&quot;1&quot;"/>
          <p:cNvSpPr txBox="1"/>
          <p:nvPr/>
        </p:nvSpPr>
        <p:spPr>
          <a:xfrm>
            <a:off x="8545867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"1"</a:t>
            </a:r>
          </a:p>
        </p:txBody>
      </p:sp>
      <p:sp>
        <p:nvSpPr>
          <p:cNvPr id="322" name="&quot;two&quot;"/>
          <p:cNvSpPr txBox="1"/>
          <p:nvPr/>
        </p:nvSpPr>
        <p:spPr>
          <a:xfrm>
            <a:off x="11631254" y="1611115"/>
            <a:ext cx="3026110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"two"</a:t>
            </a:r>
          </a:p>
        </p:txBody>
      </p:sp>
      <p:sp>
        <p:nvSpPr>
          <p:cNvPr id="323" name="&quot;FALSE&quot;"/>
          <p:cNvSpPr txBox="1"/>
          <p:nvPr/>
        </p:nvSpPr>
        <p:spPr>
          <a:xfrm>
            <a:off x="14665371" y="1611115"/>
            <a:ext cx="307212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"FALSE"</a:t>
            </a:r>
          </a:p>
        </p:txBody>
      </p:sp>
      <p:sp>
        <p:nvSpPr>
          <p:cNvPr id="324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325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27" name="List"/>
          <p:cNvSpPr txBox="1"/>
          <p:nvPr/>
        </p:nvSpPr>
        <p:spPr>
          <a:xfrm>
            <a:off x="5045944" y="5384749"/>
            <a:ext cx="123367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</a:t>
            </a:r>
          </a:p>
        </p:txBody>
      </p:sp>
      <p:grpSp>
        <p:nvGrpSpPr>
          <p:cNvPr id="333" name="Group"/>
          <p:cNvGrpSpPr/>
          <p:nvPr/>
        </p:nvGrpSpPr>
        <p:grpSpPr>
          <a:xfrm>
            <a:off x="8329986" y="4619259"/>
            <a:ext cx="6573688" cy="2572328"/>
            <a:chOff x="0" y="0"/>
            <a:chExt cx="6573687" cy="2572327"/>
          </a:xfrm>
        </p:grpSpPr>
        <p:sp>
          <p:nvSpPr>
            <p:cNvPr id="328" name="Rectangle"/>
            <p:cNvSpPr/>
            <p:nvPr/>
          </p:nvSpPr>
          <p:spPr>
            <a:xfrm>
              <a:off x="205751" y="228471"/>
              <a:ext cx="3079686" cy="2153540"/>
            </a:xfrm>
            <a:prstGeom prst="rect">
              <a:avLst/>
            </a:prstGeom>
            <a:solidFill>
              <a:srgbClr val="9BBC7C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29" name="double"/>
            <p:cNvSpPr txBox="1"/>
            <p:nvPr/>
          </p:nvSpPr>
          <p:spPr>
            <a:xfrm>
              <a:off x="3822135" y="835313"/>
              <a:ext cx="198437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>
                  <a:solidFill>
                    <a:srgbClr val="9CBE7E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double</a:t>
              </a:r>
            </a:p>
          </p:txBody>
        </p:sp>
        <p:sp>
          <p:nvSpPr>
            <p:cNvPr id="330" name="1"/>
            <p:cNvSpPr txBox="1"/>
            <p:nvPr/>
          </p:nvSpPr>
          <p:spPr>
            <a:xfrm>
              <a:off x="209531" y="867090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31" name="Rounded Rectangle"/>
            <p:cNvSpPr/>
            <p:nvPr/>
          </p:nvSpPr>
          <p:spPr>
            <a:xfrm>
              <a:off x="0" y="0"/>
              <a:ext cx="6573688" cy="2572328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2" name="1"/>
            <p:cNvSpPr txBox="1"/>
            <p:nvPr/>
          </p:nvSpPr>
          <p:spPr>
            <a:xfrm>
              <a:off x="215881" y="867090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334" name="Rounded Rectangle"/>
          <p:cNvSpPr/>
          <p:nvPr/>
        </p:nvSpPr>
        <p:spPr>
          <a:xfrm>
            <a:off x="8329986" y="9752184"/>
            <a:ext cx="7462425" cy="3418789"/>
          </a:xfrm>
          <a:prstGeom prst="roundRect">
            <a:avLst>
              <a:gd name="adj" fmla="val 11286"/>
            </a:avLst>
          </a:prstGeom>
          <a:ln w="381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5" name="list"/>
          <p:cNvSpPr txBox="1"/>
          <p:nvPr/>
        </p:nvSpPr>
        <p:spPr>
          <a:xfrm>
            <a:off x="14215156" y="11010727"/>
            <a:ext cx="90043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</a:t>
            </a:r>
          </a:p>
        </p:txBody>
      </p:sp>
      <p:grpSp>
        <p:nvGrpSpPr>
          <p:cNvPr id="345" name="Group"/>
          <p:cNvGrpSpPr/>
          <p:nvPr/>
        </p:nvGrpSpPr>
        <p:grpSpPr>
          <a:xfrm>
            <a:off x="8329986" y="7185721"/>
            <a:ext cx="13096817" cy="2572329"/>
            <a:chOff x="0" y="0"/>
            <a:chExt cx="13096816" cy="2572327"/>
          </a:xfrm>
        </p:grpSpPr>
        <p:sp>
          <p:nvSpPr>
            <p:cNvPr id="336" name="Rounded Rectangle"/>
            <p:cNvSpPr/>
            <p:nvPr/>
          </p:nvSpPr>
          <p:spPr>
            <a:xfrm>
              <a:off x="0" y="0"/>
              <a:ext cx="13096817" cy="2572328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344" name="Group"/>
            <p:cNvGrpSpPr/>
            <p:nvPr/>
          </p:nvGrpSpPr>
          <p:grpSpPr>
            <a:xfrm>
              <a:off x="193051" y="190289"/>
              <a:ext cx="12443984" cy="2191749"/>
              <a:chOff x="0" y="0"/>
              <a:chExt cx="12443982" cy="2191747"/>
            </a:xfrm>
          </p:grpSpPr>
          <p:sp>
            <p:nvSpPr>
              <p:cNvPr id="337" name="Rectangle"/>
              <p:cNvSpPr/>
              <p:nvPr/>
            </p:nvSpPr>
            <p:spPr>
              <a:xfrm>
                <a:off x="0" y="12809"/>
                <a:ext cx="9217144" cy="2153539"/>
              </a:xfrm>
              <a:prstGeom prst="rect">
                <a:avLst/>
              </a:prstGeom>
              <a:solidFill>
                <a:srgbClr val="78AAD6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38" name="Line"/>
              <p:cNvSpPr/>
              <p:nvPr/>
            </p:nvSpPr>
            <p:spPr>
              <a:xfrm flipV="1">
                <a:off x="3081091" y="0"/>
                <a:ext cx="1" cy="2178939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39" name="Line"/>
              <p:cNvSpPr/>
              <p:nvPr/>
            </p:nvSpPr>
            <p:spPr>
              <a:xfrm flipV="1">
                <a:off x="6129633" y="12809"/>
                <a:ext cx="1" cy="2178939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40" name="character"/>
              <p:cNvSpPr txBox="1"/>
              <p:nvPr/>
            </p:nvSpPr>
            <p:spPr>
              <a:xfrm>
                <a:off x="9825242" y="651428"/>
                <a:ext cx="2618741" cy="901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5000">
                    <a:solidFill>
                      <a:srgbClr val="78AAD6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character</a:t>
                </a:r>
              </a:p>
            </p:txBody>
          </p:sp>
          <p:sp>
            <p:nvSpPr>
              <p:cNvPr id="341" name="&quot;1&quot;"/>
              <p:cNvSpPr txBox="1"/>
              <p:nvPr/>
            </p:nvSpPr>
            <p:spPr>
              <a:xfrm>
                <a:off x="10129" y="651428"/>
                <a:ext cx="3072126" cy="901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defRPr sz="5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"1"</a:t>
                </a:r>
              </a:p>
            </p:txBody>
          </p:sp>
          <p:sp>
            <p:nvSpPr>
              <p:cNvPr id="342" name="&quot;two&quot;"/>
              <p:cNvSpPr txBox="1"/>
              <p:nvPr/>
            </p:nvSpPr>
            <p:spPr>
              <a:xfrm>
                <a:off x="3095516" y="651428"/>
                <a:ext cx="3026110" cy="901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defRPr sz="5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"two"</a:t>
                </a:r>
              </a:p>
            </p:txBody>
          </p:sp>
          <p:sp>
            <p:nvSpPr>
              <p:cNvPr id="343" name="&quot;FALSE&quot;"/>
              <p:cNvSpPr txBox="1"/>
              <p:nvPr/>
            </p:nvSpPr>
            <p:spPr>
              <a:xfrm>
                <a:off x="6129632" y="651428"/>
                <a:ext cx="3072126" cy="901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defRPr sz="5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"FALSE"</a:t>
                </a:r>
              </a:p>
            </p:txBody>
          </p:sp>
        </p:grpSp>
      </p:grpSp>
      <p:grpSp>
        <p:nvGrpSpPr>
          <p:cNvPr id="365" name="Group"/>
          <p:cNvGrpSpPr/>
          <p:nvPr/>
        </p:nvGrpSpPr>
        <p:grpSpPr>
          <a:xfrm>
            <a:off x="8537594" y="9987994"/>
            <a:ext cx="5009375" cy="2947168"/>
            <a:chOff x="0" y="0"/>
            <a:chExt cx="5009374" cy="2947166"/>
          </a:xfrm>
        </p:grpSpPr>
        <p:grpSp>
          <p:nvGrpSpPr>
            <p:cNvPr id="349" name="Group"/>
            <p:cNvGrpSpPr/>
            <p:nvPr/>
          </p:nvGrpSpPr>
          <p:grpSpPr>
            <a:xfrm>
              <a:off x="0" y="0"/>
              <a:ext cx="2514357" cy="983885"/>
              <a:chOff x="0" y="0"/>
              <a:chExt cx="2514356" cy="983884"/>
            </a:xfrm>
          </p:grpSpPr>
          <p:sp>
            <p:nvSpPr>
              <p:cNvPr id="346" name="Rectangle"/>
              <p:cNvSpPr/>
              <p:nvPr/>
            </p:nvSpPr>
            <p:spPr>
              <a:xfrm>
                <a:off x="78697" y="87387"/>
                <a:ext cx="1177943" cy="823704"/>
              </a:xfrm>
              <a:prstGeom prst="rect">
                <a:avLst/>
              </a:prstGeom>
              <a:solidFill>
                <a:srgbClr val="9BBC7C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47" name="double"/>
              <p:cNvSpPr txBox="1"/>
              <p:nvPr/>
            </p:nvSpPr>
            <p:spPr>
              <a:xfrm>
                <a:off x="1461678" y="319497"/>
                <a:ext cx="759486" cy="3448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2000">
                    <a:solidFill>
                      <a:srgbClr val="9CBE7E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double</a:t>
                </a:r>
              </a:p>
            </p:txBody>
          </p:sp>
          <p:sp>
            <p:nvSpPr>
              <p:cNvPr id="348" name="Rounded Rectangle"/>
              <p:cNvSpPr/>
              <p:nvPr/>
            </p:nvSpPr>
            <p:spPr>
              <a:xfrm>
                <a:off x="0" y="0"/>
                <a:ext cx="2514357" cy="983885"/>
              </a:xfrm>
              <a:prstGeom prst="roundRect">
                <a:avLst>
                  <a:gd name="adj" fmla="val 15000"/>
                </a:avLst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354" name="Group"/>
            <p:cNvGrpSpPr/>
            <p:nvPr/>
          </p:nvGrpSpPr>
          <p:grpSpPr>
            <a:xfrm>
              <a:off x="0" y="1963282"/>
              <a:ext cx="2514357" cy="983885"/>
              <a:chOff x="0" y="0"/>
              <a:chExt cx="2514356" cy="983884"/>
            </a:xfrm>
          </p:grpSpPr>
          <p:sp>
            <p:nvSpPr>
              <p:cNvPr id="350" name="Rounded Rectangle"/>
              <p:cNvSpPr/>
              <p:nvPr/>
            </p:nvSpPr>
            <p:spPr>
              <a:xfrm>
                <a:off x="0" y="0"/>
                <a:ext cx="2514357" cy="983885"/>
              </a:xfrm>
              <a:prstGeom prst="roundRect">
                <a:avLst>
                  <a:gd name="adj" fmla="val 15000"/>
                </a:avLst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1" name="Rectangle"/>
              <p:cNvSpPr/>
              <p:nvPr/>
            </p:nvSpPr>
            <p:spPr>
              <a:xfrm>
                <a:off x="78697" y="82509"/>
                <a:ext cx="1182801" cy="823703"/>
              </a:xfrm>
              <a:prstGeom prst="rect">
                <a:avLst/>
              </a:prstGeom>
              <a:solidFill>
                <a:srgbClr val="C0C0C0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2" name="logical"/>
              <p:cNvSpPr txBox="1"/>
              <p:nvPr/>
            </p:nvSpPr>
            <p:spPr>
              <a:xfrm>
                <a:off x="1484387" y="326773"/>
                <a:ext cx="714068" cy="3448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2000">
                    <a:solidFill>
                      <a:srgbClr val="C0C0C0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logical</a:t>
                </a:r>
              </a:p>
            </p:txBody>
          </p:sp>
          <p:sp>
            <p:nvSpPr>
              <p:cNvPr id="353" name="FALSE"/>
              <p:cNvSpPr txBox="1"/>
              <p:nvPr/>
            </p:nvSpPr>
            <p:spPr>
              <a:xfrm>
                <a:off x="73839" y="326773"/>
                <a:ext cx="1157452" cy="3448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25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FALSE</a:t>
                </a:r>
              </a:p>
            </p:txBody>
          </p:sp>
        </p:grpSp>
        <p:grpSp>
          <p:nvGrpSpPr>
            <p:cNvPr id="364" name="Group"/>
            <p:cNvGrpSpPr/>
            <p:nvPr/>
          </p:nvGrpSpPr>
          <p:grpSpPr>
            <a:xfrm>
              <a:off x="0" y="981641"/>
              <a:ext cx="5009375" cy="983885"/>
              <a:chOff x="0" y="0"/>
              <a:chExt cx="5009374" cy="983884"/>
            </a:xfrm>
          </p:grpSpPr>
          <p:sp>
            <p:nvSpPr>
              <p:cNvPr id="355" name="Rounded Rectangle"/>
              <p:cNvSpPr/>
              <p:nvPr/>
            </p:nvSpPr>
            <p:spPr>
              <a:xfrm>
                <a:off x="0" y="0"/>
                <a:ext cx="5009375" cy="983885"/>
              </a:xfrm>
              <a:prstGeom prst="roundRect">
                <a:avLst>
                  <a:gd name="adj" fmla="val 15000"/>
                </a:avLst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363" name="Group"/>
              <p:cNvGrpSpPr/>
              <p:nvPr/>
            </p:nvGrpSpPr>
            <p:grpSpPr>
              <a:xfrm>
                <a:off x="73839" y="72783"/>
                <a:ext cx="4763197" cy="838318"/>
                <a:chOff x="0" y="0"/>
                <a:chExt cx="4763195" cy="838317"/>
              </a:xfrm>
            </p:grpSpPr>
            <p:sp>
              <p:nvSpPr>
                <p:cNvPr id="356" name="Rectangle"/>
                <p:cNvSpPr/>
                <p:nvPr/>
              </p:nvSpPr>
              <p:spPr>
                <a:xfrm>
                  <a:off x="0" y="4899"/>
                  <a:ext cx="3525447" cy="823703"/>
                </a:xfrm>
                <a:prstGeom prst="rect">
                  <a:avLst/>
                </a:prstGeom>
                <a:solidFill>
                  <a:srgbClr val="78AAD6"/>
                </a:solidFill>
                <a:ln w="2540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357" name="Line"/>
                <p:cNvSpPr/>
                <p:nvPr/>
              </p:nvSpPr>
              <p:spPr>
                <a:xfrm flipV="1">
                  <a:off x="1178480" y="0"/>
                  <a:ext cx="1" cy="833418"/>
                </a:xfrm>
                <a:prstGeom prst="line">
                  <a:avLst/>
                </a:prstGeom>
                <a:noFill/>
                <a:ln w="38100" cap="flat">
                  <a:solidFill>
                    <a:srgbClr val="000000"/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358" name="Line"/>
                <p:cNvSpPr/>
                <p:nvPr/>
              </p:nvSpPr>
              <p:spPr>
                <a:xfrm flipV="1">
                  <a:off x="2344511" y="4899"/>
                  <a:ext cx="1" cy="833419"/>
                </a:xfrm>
                <a:prstGeom prst="line">
                  <a:avLst/>
                </a:prstGeom>
                <a:noFill/>
                <a:ln w="38100" cap="flat">
                  <a:solidFill>
                    <a:srgbClr val="000000"/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359" name="character"/>
                <p:cNvSpPr txBox="1"/>
                <p:nvPr/>
              </p:nvSpPr>
              <p:spPr>
                <a:xfrm>
                  <a:off x="3713207" y="249163"/>
                  <a:ext cx="1049989" cy="34489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>
                    <a:defRPr sz="2000">
                      <a:solidFill>
                        <a:srgbClr val="78AAD6"/>
                      </a:solidFill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t>character</a:t>
                  </a:r>
                </a:p>
              </p:txBody>
            </p:sp>
            <p:sp>
              <p:nvSpPr>
                <p:cNvPr id="360" name="&quot;1&quot;"/>
                <p:cNvSpPr txBox="1"/>
                <p:nvPr/>
              </p:nvSpPr>
              <p:spPr>
                <a:xfrm>
                  <a:off x="3874" y="249163"/>
                  <a:ext cx="1175052" cy="34489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>
                    <a:defRPr sz="2500"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t>"1"</a:t>
                  </a:r>
                </a:p>
              </p:txBody>
            </p:sp>
            <p:sp>
              <p:nvSpPr>
                <p:cNvPr id="361" name="&quot;two&quot;"/>
                <p:cNvSpPr txBox="1"/>
                <p:nvPr/>
              </p:nvSpPr>
              <p:spPr>
                <a:xfrm>
                  <a:off x="1183997" y="249163"/>
                  <a:ext cx="1157452" cy="34489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>
                    <a:defRPr sz="2500"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t>"two"</a:t>
                  </a:r>
                </a:p>
              </p:txBody>
            </p:sp>
            <p:sp>
              <p:nvSpPr>
                <p:cNvPr id="362" name="&quot;FALSE&quot;"/>
                <p:cNvSpPr txBox="1"/>
                <p:nvPr/>
              </p:nvSpPr>
              <p:spPr>
                <a:xfrm>
                  <a:off x="2344510" y="249163"/>
                  <a:ext cx="1175052" cy="34489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>
                    <a:defRPr sz="2500"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t>"FALSE"</a:t>
                  </a:r>
                </a:p>
              </p:txBody>
            </p:sp>
          </p:grpSp>
        </p:grpSp>
      </p:grpSp>
      <p:sp>
        <p:nvSpPr>
          <p:cNvPr id="366" name="1"/>
          <p:cNvSpPr txBox="1"/>
          <p:nvPr/>
        </p:nvSpPr>
        <p:spPr>
          <a:xfrm>
            <a:off x="8620166" y="10319646"/>
            <a:ext cx="1175051" cy="344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7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1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Your Turn 1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</a:t>
            </a:r>
          </a:p>
        </p:txBody>
      </p:sp>
      <p:sp>
        <p:nvSpPr>
          <p:cNvPr id="369" name="Here is a list:"/>
          <p:cNvSpPr txBox="1">
            <a:spLocks noGrp="1"/>
          </p:cNvSpPr>
          <p:nvPr>
            <p:ph type="body" sz="quarter" idx="4294967295"/>
          </p:nvPr>
        </p:nvSpPr>
        <p:spPr>
          <a:xfrm>
            <a:off x="2433109" y="2189959"/>
            <a:ext cx="5010575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Here is a list:</a:t>
            </a:r>
          </a:p>
        </p:txBody>
      </p:sp>
      <p:sp>
        <p:nvSpPr>
          <p:cNvPr id="370" name="a_list &lt;- list(num = c(8, 9),…"/>
          <p:cNvSpPr txBox="1"/>
          <p:nvPr/>
        </p:nvSpPr>
        <p:spPr>
          <a:xfrm>
            <a:off x="2433109" y="3644127"/>
            <a:ext cx="13767435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pPr algn="l"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a_list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list(num = c(8, 9), </a:t>
            </a:r>
          </a:p>
          <a:p>
            <a:pPr algn="l"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log = TRUE,    </a:t>
            </a:r>
          </a:p>
          <a:p>
            <a:pPr algn="l"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cha = c("a", "b", "c"))</a:t>
            </a:r>
          </a:p>
        </p:txBody>
      </p:sp>
      <p:grpSp>
        <p:nvGrpSpPr>
          <p:cNvPr id="373" name="Group"/>
          <p:cNvGrpSpPr/>
          <p:nvPr/>
        </p:nvGrpSpPr>
        <p:grpSpPr>
          <a:xfrm>
            <a:off x="2433108" y="7631494"/>
            <a:ext cx="19517784" cy="4690217"/>
            <a:chOff x="0" y="0"/>
            <a:chExt cx="19517782" cy="4690215"/>
          </a:xfrm>
        </p:grpSpPr>
        <p:sp>
          <p:nvSpPr>
            <p:cNvPr id="371" name="Here are two subsetting commands. Do they return the same values? Run the code chunks to confirm"/>
            <p:cNvSpPr txBox="1"/>
            <p:nvPr/>
          </p:nvSpPr>
          <p:spPr>
            <a:xfrm>
              <a:off x="0" y="-1"/>
              <a:ext cx="19517783" cy="25015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>
              <a:lvl1pPr algn="l">
                <a:spcBef>
                  <a:spcPts val="1000"/>
                </a:spcBef>
                <a:defRPr sz="6000">
                  <a:solidFill>
                    <a:srgbClr val="005493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Here are two subsetting commands. Do they return the same values? Run the code chunks to confirm</a:t>
              </a:r>
            </a:p>
          </p:txBody>
        </p:sp>
        <p:sp>
          <p:nvSpPr>
            <p:cNvPr id="372" name="a_list[&quot;num&quot;]…"/>
            <p:cNvSpPr txBox="1"/>
            <p:nvPr/>
          </p:nvSpPr>
          <p:spPr>
            <a:xfrm>
              <a:off x="25836" y="1971066"/>
              <a:ext cx="13447849" cy="27191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rmAutofit/>
            </a:bodyPr>
            <a:lstStyle/>
            <a:p>
              <a:pPr algn="l">
                <a:spcBef>
                  <a:spcPts val="24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a_list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["num"]</a:t>
              </a:r>
            </a:p>
            <a:p>
              <a:pPr algn="l">
                <a:defRPr sz="5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a_list$num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3" grpId="1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Rectangle"/>
          <p:cNvSpPr/>
          <p:nvPr/>
        </p:nvSpPr>
        <p:spPr>
          <a:xfrm>
            <a:off x="1014986" y="1220735"/>
            <a:ext cx="22139804" cy="122041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376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37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78" name="a_list[&quot;num&quot;]"/>
          <p:cNvSpPr txBox="1"/>
          <p:nvPr/>
        </p:nvSpPr>
        <p:spPr>
          <a:xfrm>
            <a:off x="1473619" y="1278783"/>
            <a:ext cx="5273569" cy="106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a_list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["num"]</a:t>
            </a:r>
          </a:p>
        </p:txBody>
      </p:sp>
      <p:sp>
        <p:nvSpPr>
          <p:cNvPr id="379" name="Rectangle"/>
          <p:cNvSpPr/>
          <p:nvPr/>
        </p:nvSpPr>
        <p:spPr>
          <a:xfrm>
            <a:off x="1014986" y="6591351"/>
            <a:ext cx="22139804" cy="122041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0" name="a_list$num"/>
          <p:cNvSpPr txBox="1"/>
          <p:nvPr/>
        </p:nvSpPr>
        <p:spPr>
          <a:xfrm>
            <a:off x="1473619" y="6649401"/>
            <a:ext cx="527356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a_list$num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81" name="[1] 8 9"/>
          <p:cNvSpPr txBox="1"/>
          <p:nvPr/>
        </p:nvSpPr>
        <p:spPr>
          <a:xfrm>
            <a:off x="1004051" y="8185105"/>
            <a:ext cx="527356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[1] 8 9</a:t>
            </a:r>
          </a:p>
        </p:txBody>
      </p:sp>
      <p:sp>
        <p:nvSpPr>
          <p:cNvPr id="382" name="$num…"/>
          <p:cNvSpPr txBox="1"/>
          <p:nvPr/>
        </p:nvSpPr>
        <p:spPr>
          <a:xfrm>
            <a:off x="1004051" y="2509585"/>
            <a:ext cx="5273569" cy="21729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$num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[1] 8 9</a:t>
            </a:r>
          </a:p>
        </p:txBody>
      </p:sp>
      <p:sp>
        <p:nvSpPr>
          <p:cNvPr id="383" name="An atomic vector"/>
          <p:cNvSpPr/>
          <p:nvPr/>
        </p:nvSpPr>
        <p:spPr>
          <a:xfrm>
            <a:off x="4548497" y="8265829"/>
            <a:ext cx="8592346" cy="3175001"/>
          </a:xfrm>
          <a:prstGeom prst="wedgeRoundRectCallout">
            <a:avLst>
              <a:gd name="adj1" fmla="val -69185"/>
              <a:gd name="adj2" fmla="val -27657"/>
              <a:gd name="adj3" fmla="val 16667"/>
            </a:avLst>
          </a:prstGeom>
          <a:solidFill>
            <a:srgbClr val="A0C283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6200" tIns="76200" rIns="76200" bIns="76200" numCol="1" anchor="ctr">
            <a:noAutofit/>
          </a:bodyPr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An atomic vector</a:t>
            </a:r>
          </a:p>
        </p:txBody>
      </p:sp>
      <p:sp>
        <p:nvSpPr>
          <p:cNvPr id="384" name="A list…"/>
          <p:cNvSpPr/>
          <p:nvPr/>
        </p:nvSpPr>
        <p:spPr>
          <a:xfrm>
            <a:off x="4852503" y="2640393"/>
            <a:ext cx="8287547" cy="3175000"/>
          </a:xfrm>
          <a:prstGeom prst="wedgeRoundRectCallout">
            <a:avLst>
              <a:gd name="adj1" fmla="val -74321"/>
              <a:gd name="adj2" fmla="val -24526"/>
              <a:gd name="adj3" fmla="val 16667"/>
            </a:avLst>
          </a:prstGeom>
          <a:solidFill>
            <a:srgbClr val="78AAD6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6200" tIns="76200" rIns="76200" bIns="76200" numCol="1" anchor="ctr">
            <a:noAutofit/>
          </a:bodyPr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A list  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 dirty="0"/>
              <a:t>(with one element named num that contains an atomic vector)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Open 06-Iteration.Rmd"/>
          <p:cNvSpPr txBox="1">
            <a:spLocks noGrp="1"/>
          </p:cNvSpPr>
          <p:nvPr>
            <p:ph type="body" sz="half" idx="4294967295"/>
          </p:nvPr>
        </p:nvSpPr>
        <p:spPr>
          <a:xfrm>
            <a:off x="6930529" y="3021307"/>
            <a:ext cx="10522943" cy="6581186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Open </a:t>
            </a:r>
            <a:r>
              <a:rPr b="1"/>
              <a:t>06-Iteration.Rmd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Rectangle"/>
          <p:cNvSpPr/>
          <p:nvPr/>
        </p:nvSpPr>
        <p:spPr>
          <a:xfrm>
            <a:off x="1014986" y="4726197"/>
            <a:ext cx="22354028" cy="122041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8" name="lst"/>
          <p:cNvSpPr txBox="1"/>
          <p:nvPr/>
        </p:nvSpPr>
        <p:spPr>
          <a:xfrm>
            <a:off x="2936319" y="1520821"/>
            <a:ext cx="330360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lst</a:t>
            </a:r>
          </a:p>
        </p:txBody>
      </p:sp>
      <p:grpSp>
        <p:nvGrpSpPr>
          <p:cNvPr id="442" name="Group"/>
          <p:cNvGrpSpPr/>
          <p:nvPr/>
        </p:nvGrpSpPr>
        <p:grpSpPr>
          <a:xfrm>
            <a:off x="1473619" y="669453"/>
            <a:ext cx="4713366" cy="2759625"/>
            <a:chOff x="0" y="0"/>
            <a:chExt cx="4713365" cy="2759623"/>
          </a:xfrm>
        </p:grpSpPr>
        <p:sp>
          <p:nvSpPr>
            <p:cNvPr id="389" name="Rectangle"/>
            <p:cNvSpPr/>
            <p:nvPr/>
          </p:nvSpPr>
          <p:spPr>
            <a:xfrm>
              <a:off x="1461210" y="557219"/>
              <a:ext cx="317656" cy="381186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0" name="Rectangle"/>
            <p:cNvSpPr/>
            <p:nvPr/>
          </p:nvSpPr>
          <p:spPr>
            <a:xfrm>
              <a:off x="1927104" y="578395"/>
              <a:ext cx="317655" cy="381187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1" name="Rectangle"/>
            <p:cNvSpPr/>
            <p:nvPr/>
          </p:nvSpPr>
          <p:spPr>
            <a:xfrm>
              <a:off x="2922421" y="366626"/>
              <a:ext cx="42355" cy="783549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2" name="Rectangle"/>
            <p:cNvSpPr/>
            <p:nvPr/>
          </p:nvSpPr>
          <p:spPr>
            <a:xfrm>
              <a:off x="889432" y="557219"/>
              <a:ext cx="232948" cy="465894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3" name="Shape"/>
            <p:cNvSpPr/>
            <p:nvPr/>
          </p:nvSpPr>
          <p:spPr>
            <a:xfrm>
              <a:off x="450796" y="1076013"/>
              <a:ext cx="161351" cy="254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39"/>
                  </a:lnTo>
                  <a:lnTo>
                    <a:pt x="0" y="5973"/>
                  </a:lnTo>
                  <a:lnTo>
                    <a:pt x="3815" y="12458"/>
                  </a:lnTo>
                  <a:lnTo>
                    <a:pt x="9053" y="17577"/>
                  </a:lnTo>
                  <a:lnTo>
                    <a:pt x="20260" y="21600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5759999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394" name="Rectangle"/>
            <p:cNvSpPr/>
            <p:nvPr/>
          </p:nvSpPr>
          <p:spPr>
            <a:xfrm>
              <a:off x="571778" y="980758"/>
              <a:ext cx="211770" cy="825903"/>
            </a:xfrm>
            <a:prstGeom prst="rect">
              <a:avLst/>
            </a:prstGeom>
            <a:gradFill flip="none" rotWithShape="1">
              <a:gsLst>
                <a:gs pos="24759">
                  <a:srgbClr val="58596B"/>
                </a:gs>
                <a:gs pos="70331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5" name="Rectangle"/>
            <p:cNvSpPr/>
            <p:nvPr/>
          </p:nvSpPr>
          <p:spPr>
            <a:xfrm>
              <a:off x="720017" y="1806660"/>
              <a:ext cx="3896563" cy="614133"/>
            </a:xfrm>
            <a:prstGeom prst="rect">
              <a:avLst/>
            </a:prstGeom>
            <a:solidFill>
              <a:srgbClr val="0000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6" name="Rectangle"/>
            <p:cNvSpPr/>
            <p:nvPr/>
          </p:nvSpPr>
          <p:spPr>
            <a:xfrm>
              <a:off x="656486" y="874873"/>
              <a:ext cx="3917740" cy="1016496"/>
            </a:xfrm>
            <a:prstGeom prst="rect">
              <a:avLst/>
            </a:prstGeom>
            <a:gradFill flip="none" rotWithShape="1">
              <a:gsLst>
                <a:gs pos="24759">
                  <a:srgbClr val="58596B"/>
                </a:gs>
                <a:gs pos="70331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7" name="Triangle"/>
            <p:cNvSpPr/>
            <p:nvPr/>
          </p:nvSpPr>
          <p:spPr>
            <a:xfrm flipH="1">
              <a:off x="-1" y="1933722"/>
              <a:ext cx="741195" cy="6353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8" name="Rectangle"/>
            <p:cNvSpPr/>
            <p:nvPr/>
          </p:nvSpPr>
          <p:spPr>
            <a:xfrm>
              <a:off x="2858891" y="811342"/>
              <a:ext cx="910610" cy="1122381"/>
            </a:xfrm>
            <a:prstGeom prst="rect">
              <a:avLst/>
            </a:prstGeom>
            <a:gradFill flip="none" rotWithShape="1">
              <a:gsLst>
                <a:gs pos="3667">
                  <a:srgbClr val="58596B"/>
                </a:gs>
                <a:gs pos="62015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9" name="Rectangle"/>
            <p:cNvSpPr/>
            <p:nvPr/>
          </p:nvSpPr>
          <p:spPr>
            <a:xfrm>
              <a:off x="3600084" y="663103"/>
              <a:ext cx="1058850" cy="1249443"/>
            </a:xfrm>
            <a:prstGeom prst="rect">
              <a:avLst/>
            </a:prstGeom>
            <a:gradFill flip="none" rotWithShape="1">
              <a:gsLst>
                <a:gs pos="0">
                  <a:srgbClr val="58596B"/>
                </a:gs>
                <a:gs pos="60569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403" name="Group"/>
            <p:cNvGrpSpPr/>
            <p:nvPr/>
          </p:nvGrpSpPr>
          <p:grpSpPr>
            <a:xfrm>
              <a:off x="3663615" y="874873"/>
              <a:ext cx="952965" cy="508248"/>
              <a:chOff x="0" y="0"/>
              <a:chExt cx="952963" cy="508247"/>
            </a:xfrm>
          </p:grpSpPr>
          <p:sp>
            <p:nvSpPr>
              <p:cNvPr id="400" name="Rectangle"/>
              <p:cNvSpPr/>
              <p:nvPr/>
            </p:nvSpPr>
            <p:spPr>
              <a:xfrm>
                <a:off x="0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01" name="Rectangle"/>
              <p:cNvSpPr/>
              <p:nvPr/>
            </p:nvSpPr>
            <p:spPr>
              <a:xfrm>
                <a:off x="329872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02" name="Rectangle"/>
              <p:cNvSpPr/>
              <p:nvPr/>
            </p:nvSpPr>
            <p:spPr>
              <a:xfrm>
                <a:off x="659744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404" name="Rectangle"/>
            <p:cNvSpPr/>
            <p:nvPr/>
          </p:nvSpPr>
          <p:spPr>
            <a:xfrm>
              <a:off x="1440034" y="1976076"/>
              <a:ext cx="338832" cy="614133"/>
            </a:xfrm>
            <a:prstGeom prst="rect">
              <a:avLst/>
            </a:prstGeom>
            <a:solidFill>
              <a:srgbClr val="0000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05" name="Shape"/>
            <p:cNvSpPr/>
            <p:nvPr/>
          </p:nvSpPr>
          <p:spPr>
            <a:xfrm>
              <a:off x="718941" y="0"/>
              <a:ext cx="572772" cy="656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60" y="21431"/>
                  </a:moveTo>
                  <a:lnTo>
                    <a:pt x="0" y="290"/>
                  </a:lnTo>
                  <a:lnTo>
                    <a:pt x="21600" y="0"/>
                  </a:lnTo>
                  <a:lnTo>
                    <a:pt x="16902" y="21600"/>
                  </a:lnTo>
                  <a:lnTo>
                    <a:pt x="4960" y="21431"/>
                  </a:lnTo>
                  <a:close/>
                </a:path>
              </a:pathLst>
            </a:cu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406" name="Shape"/>
            <p:cNvSpPr/>
            <p:nvPr/>
          </p:nvSpPr>
          <p:spPr>
            <a:xfrm flipH="1">
              <a:off x="3506277" y="208191"/>
              <a:ext cx="1207089" cy="487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" y="0"/>
                  </a:moveTo>
                  <a:lnTo>
                    <a:pt x="0" y="20796"/>
                  </a:lnTo>
                  <a:lnTo>
                    <a:pt x="21600" y="21600"/>
                  </a:lnTo>
                  <a:lnTo>
                    <a:pt x="21600" y="10836"/>
                  </a:lnTo>
                  <a:lnTo>
                    <a:pt x="8652" y="560"/>
                  </a:lnTo>
                  <a:lnTo>
                    <a:pt x="68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4D4956"/>
                </a:gs>
                <a:gs pos="0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407" name="Rectangle"/>
            <p:cNvSpPr/>
            <p:nvPr/>
          </p:nvSpPr>
          <p:spPr>
            <a:xfrm rot="16200000">
              <a:off x="2403586" y="461922"/>
              <a:ext cx="21178" cy="2350645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08" name="Rectangle"/>
            <p:cNvSpPr/>
            <p:nvPr/>
          </p:nvSpPr>
          <p:spPr>
            <a:xfrm rot="16200000">
              <a:off x="2583590" y="726634"/>
              <a:ext cx="21178" cy="1969460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09" name="Rectangle"/>
            <p:cNvSpPr/>
            <p:nvPr/>
          </p:nvSpPr>
          <p:spPr>
            <a:xfrm rot="2400000">
              <a:off x="1147266" y="1602235"/>
              <a:ext cx="21178" cy="296479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417" name="Group"/>
            <p:cNvGrpSpPr/>
            <p:nvPr/>
          </p:nvGrpSpPr>
          <p:grpSpPr>
            <a:xfrm>
              <a:off x="3684792" y="1849014"/>
              <a:ext cx="910611" cy="910610"/>
              <a:chOff x="0" y="0"/>
              <a:chExt cx="910609" cy="910609"/>
            </a:xfrm>
          </p:grpSpPr>
          <p:sp>
            <p:nvSpPr>
              <p:cNvPr id="410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415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411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12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13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14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416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425" name="Group"/>
            <p:cNvGrpSpPr/>
            <p:nvPr/>
          </p:nvGrpSpPr>
          <p:grpSpPr>
            <a:xfrm>
              <a:off x="2753006" y="1849014"/>
              <a:ext cx="910610" cy="910610"/>
              <a:chOff x="0" y="0"/>
              <a:chExt cx="910609" cy="910609"/>
            </a:xfrm>
          </p:grpSpPr>
          <p:sp>
            <p:nvSpPr>
              <p:cNvPr id="418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423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419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20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21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22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424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433" name="Group"/>
            <p:cNvGrpSpPr/>
            <p:nvPr/>
          </p:nvGrpSpPr>
          <p:grpSpPr>
            <a:xfrm>
              <a:off x="1821219" y="1849014"/>
              <a:ext cx="910611" cy="910610"/>
              <a:chOff x="0" y="0"/>
              <a:chExt cx="910609" cy="910609"/>
            </a:xfrm>
          </p:grpSpPr>
          <p:sp>
            <p:nvSpPr>
              <p:cNvPr id="426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431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427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28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29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30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432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440" name="Group"/>
            <p:cNvGrpSpPr/>
            <p:nvPr/>
          </p:nvGrpSpPr>
          <p:grpSpPr>
            <a:xfrm>
              <a:off x="804724" y="2145491"/>
              <a:ext cx="592956" cy="592956"/>
              <a:chOff x="0" y="0"/>
              <a:chExt cx="592954" cy="592954"/>
            </a:xfrm>
          </p:grpSpPr>
          <p:sp>
            <p:nvSpPr>
              <p:cNvPr id="434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5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436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437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438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439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441" name="Rectangle"/>
            <p:cNvSpPr/>
            <p:nvPr/>
          </p:nvSpPr>
          <p:spPr>
            <a:xfrm rot="2400000">
              <a:off x="1538890" y="1682809"/>
              <a:ext cx="21178" cy="211771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443" name="Rectangle"/>
          <p:cNvSpPr/>
          <p:nvPr/>
        </p:nvSpPr>
        <p:spPr>
          <a:xfrm>
            <a:off x="13756262" y="993726"/>
            <a:ext cx="8386082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4" name="c(&quot;a&quot;, &quot;b&quot;, &quot;c&quot;)"/>
          <p:cNvSpPr txBox="1"/>
          <p:nvPr/>
        </p:nvSpPr>
        <p:spPr>
          <a:xfrm>
            <a:off x="14275097" y="1520821"/>
            <a:ext cx="7306056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c("a", "b", "c")</a:t>
            </a:r>
          </a:p>
        </p:txBody>
      </p:sp>
      <p:sp>
        <p:nvSpPr>
          <p:cNvPr id="445" name="Rectangle"/>
          <p:cNvSpPr/>
          <p:nvPr/>
        </p:nvSpPr>
        <p:spPr>
          <a:xfrm>
            <a:off x="6323145" y="993726"/>
            <a:ext cx="3917741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6" name="Rectangle"/>
          <p:cNvSpPr/>
          <p:nvPr/>
        </p:nvSpPr>
        <p:spPr>
          <a:xfrm>
            <a:off x="10706779" y="993726"/>
            <a:ext cx="2583591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7" name="c(8, 9)"/>
          <p:cNvSpPr txBox="1"/>
          <p:nvPr/>
        </p:nvSpPr>
        <p:spPr>
          <a:xfrm>
            <a:off x="6640800" y="1520821"/>
            <a:ext cx="330360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c(8, 9)</a:t>
            </a:r>
          </a:p>
        </p:txBody>
      </p:sp>
      <p:sp>
        <p:nvSpPr>
          <p:cNvPr id="448" name="TRUE"/>
          <p:cNvSpPr txBox="1"/>
          <p:nvPr/>
        </p:nvSpPr>
        <p:spPr>
          <a:xfrm>
            <a:off x="10992668" y="1520821"/>
            <a:ext cx="196945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TRUE</a:t>
            </a:r>
          </a:p>
        </p:txBody>
      </p:sp>
      <p:grpSp>
        <p:nvGrpSpPr>
          <p:cNvPr id="523" name="Group"/>
          <p:cNvGrpSpPr/>
          <p:nvPr/>
        </p:nvGrpSpPr>
        <p:grpSpPr>
          <a:xfrm>
            <a:off x="6577269" y="2730237"/>
            <a:ext cx="15438012" cy="592956"/>
            <a:chOff x="0" y="0"/>
            <a:chExt cx="15438010" cy="592954"/>
          </a:xfrm>
        </p:grpSpPr>
        <p:grpSp>
          <p:nvGrpSpPr>
            <p:cNvPr id="463" name="Group"/>
            <p:cNvGrpSpPr/>
            <p:nvPr/>
          </p:nvGrpSpPr>
          <p:grpSpPr>
            <a:xfrm>
              <a:off x="0" y="0"/>
              <a:ext cx="1207088" cy="592955"/>
              <a:chOff x="0" y="0"/>
              <a:chExt cx="1207087" cy="592954"/>
            </a:xfrm>
          </p:grpSpPr>
          <p:grpSp>
            <p:nvGrpSpPr>
              <p:cNvPr id="455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449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450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51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52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53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54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462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456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457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58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59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60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61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478" name="Group"/>
            <p:cNvGrpSpPr/>
            <p:nvPr/>
          </p:nvGrpSpPr>
          <p:grpSpPr>
            <a:xfrm>
              <a:off x="2244758" y="0"/>
              <a:ext cx="1207088" cy="592955"/>
              <a:chOff x="0" y="0"/>
              <a:chExt cx="1207087" cy="592954"/>
            </a:xfrm>
          </p:grpSpPr>
          <p:grpSp>
            <p:nvGrpSpPr>
              <p:cNvPr id="470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464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465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66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67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68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69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477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471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472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73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74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75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76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493" name="Group"/>
            <p:cNvGrpSpPr/>
            <p:nvPr/>
          </p:nvGrpSpPr>
          <p:grpSpPr>
            <a:xfrm>
              <a:off x="7517824" y="0"/>
              <a:ext cx="1207088" cy="592955"/>
              <a:chOff x="0" y="0"/>
              <a:chExt cx="1207087" cy="592954"/>
            </a:xfrm>
          </p:grpSpPr>
          <p:grpSp>
            <p:nvGrpSpPr>
              <p:cNvPr id="485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479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480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81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82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83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84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492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486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487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88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89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90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91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508" name="Group"/>
            <p:cNvGrpSpPr/>
            <p:nvPr/>
          </p:nvGrpSpPr>
          <p:grpSpPr>
            <a:xfrm>
              <a:off x="14230923" y="0"/>
              <a:ext cx="1207088" cy="592955"/>
              <a:chOff x="0" y="0"/>
              <a:chExt cx="1207087" cy="592954"/>
            </a:xfrm>
          </p:grpSpPr>
          <p:grpSp>
            <p:nvGrpSpPr>
              <p:cNvPr id="500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494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495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96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97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98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499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507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501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502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03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04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05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06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515" name="Group"/>
            <p:cNvGrpSpPr/>
            <p:nvPr/>
          </p:nvGrpSpPr>
          <p:grpSpPr>
            <a:xfrm>
              <a:off x="6035436" y="0"/>
              <a:ext cx="592956" cy="592955"/>
              <a:chOff x="0" y="0"/>
              <a:chExt cx="592954" cy="592954"/>
            </a:xfrm>
          </p:grpSpPr>
          <p:sp>
            <p:nvSpPr>
              <p:cNvPr id="509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510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11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12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13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14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522" name="Group"/>
            <p:cNvGrpSpPr/>
            <p:nvPr/>
          </p:nvGrpSpPr>
          <p:grpSpPr>
            <a:xfrm>
              <a:off x="4256571" y="0"/>
              <a:ext cx="592956" cy="592955"/>
              <a:chOff x="0" y="0"/>
              <a:chExt cx="592954" cy="592954"/>
            </a:xfrm>
          </p:grpSpPr>
          <p:sp>
            <p:nvSpPr>
              <p:cNvPr id="516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517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18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19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20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21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pic>
        <p:nvPicPr>
          <p:cNvPr id="524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52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26" name="num"/>
          <p:cNvSpPr txBox="1"/>
          <p:nvPr/>
        </p:nvSpPr>
        <p:spPr>
          <a:xfrm>
            <a:off x="6630212" y="27151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num</a:t>
            </a:r>
          </a:p>
        </p:txBody>
      </p:sp>
      <p:sp>
        <p:nvSpPr>
          <p:cNvPr id="527" name="log"/>
          <p:cNvSpPr txBox="1"/>
          <p:nvPr/>
        </p:nvSpPr>
        <p:spPr>
          <a:xfrm>
            <a:off x="10325593" y="27151"/>
            <a:ext cx="330360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log</a:t>
            </a:r>
          </a:p>
        </p:txBody>
      </p:sp>
      <p:sp>
        <p:nvSpPr>
          <p:cNvPr id="528" name="cha"/>
          <p:cNvSpPr txBox="1"/>
          <p:nvPr/>
        </p:nvSpPr>
        <p:spPr>
          <a:xfrm>
            <a:off x="16297498" y="27151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</a:t>
            </a:r>
          </a:p>
        </p:txBody>
      </p:sp>
      <p:sp>
        <p:nvSpPr>
          <p:cNvPr id="529" name="lst &lt;- list(num = c(8,9), log = TRUE, cha = c(&quot;a&quot;, &quot;b&quot;, &quot;c&quot;))"/>
          <p:cNvSpPr txBox="1"/>
          <p:nvPr/>
        </p:nvSpPr>
        <p:spPr>
          <a:xfrm>
            <a:off x="1249412" y="4694447"/>
            <a:ext cx="22078086" cy="1314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47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list(num = c(8,9), log = TRUE, cha = c("a", "b", "c"))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2" grpId="1" animBg="1" advAuto="0"/>
      <p:bldP spid="523" grpId="2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Rectangle"/>
          <p:cNvSpPr/>
          <p:nvPr/>
        </p:nvSpPr>
        <p:spPr>
          <a:xfrm>
            <a:off x="1014986" y="5983497"/>
            <a:ext cx="5630633" cy="122041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585" name="Group"/>
          <p:cNvGrpSpPr/>
          <p:nvPr/>
        </p:nvGrpSpPr>
        <p:grpSpPr>
          <a:xfrm>
            <a:off x="1473619" y="669453"/>
            <a:ext cx="4713366" cy="2759625"/>
            <a:chOff x="0" y="0"/>
            <a:chExt cx="4713365" cy="2759623"/>
          </a:xfrm>
        </p:grpSpPr>
        <p:sp>
          <p:nvSpPr>
            <p:cNvPr id="532" name="Rectangle"/>
            <p:cNvSpPr/>
            <p:nvPr/>
          </p:nvSpPr>
          <p:spPr>
            <a:xfrm>
              <a:off x="1461210" y="557219"/>
              <a:ext cx="317656" cy="381186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3" name="Rectangle"/>
            <p:cNvSpPr/>
            <p:nvPr/>
          </p:nvSpPr>
          <p:spPr>
            <a:xfrm>
              <a:off x="1927104" y="578395"/>
              <a:ext cx="317655" cy="381187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4" name="Rectangle"/>
            <p:cNvSpPr/>
            <p:nvPr/>
          </p:nvSpPr>
          <p:spPr>
            <a:xfrm>
              <a:off x="2922421" y="366626"/>
              <a:ext cx="42355" cy="783549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5" name="Rectangle"/>
            <p:cNvSpPr/>
            <p:nvPr/>
          </p:nvSpPr>
          <p:spPr>
            <a:xfrm>
              <a:off x="889432" y="557219"/>
              <a:ext cx="232948" cy="465894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6" name="Shape"/>
            <p:cNvSpPr/>
            <p:nvPr/>
          </p:nvSpPr>
          <p:spPr>
            <a:xfrm>
              <a:off x="450796" y="1076013"/>
              <a:ext cx="161351" cy="254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39"/>
                  </a:lnTo>
                  <a:lnTo>
                    <a:pt x="0" y="5973"/>
                  </a:lnTo>
                  <a:lnTo>
                    <a:pt x="3815" y="12458"/>
                  </a:lnTo>
                  <a:lnTo>
                    <a:pt x="9053" y="17577"/>
                  </a:lnTo>
                  <a:lnTo>
                    <a:pt x="20260" y="21600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5759999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537" name="Rectangle"/>
            <p:cNvSpPr/>
            <p:nvPr/>
          </p:nvSpPr>
          <p:spPr>
            <a:xfrm>
              <a:off x="571778" y="980758"/>
              <a:ext cx="211770" cy="825903"/>
            </a:xfrm>
            <a:prstGeom prst="rect">
              <a:avLst/>
            </a:prstGeom>
            <a:gradFill flip="none" rotWithShape="1">
              <a:gsLst>
                <a:gs pos="24759">
                  <a:srgbClr val="58596B"/>
                </a:gs>
                <a:gs pos="70331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8" name="Rectangle"/>
            <p:cNvSpPr/>
            <p:nvPr/>
          </p:nvSpPr>
          <p:spPr>
            <a:xfrm>
              <a:off x="720017" y="1806660"/>
              <a:ext cx="3896563" cy="614133"/>
            </a:xfrm>
            <a:prstGeom prst="rect">
              <a:avLst/>
            </a:prstGeom>
            <a:solidFill>
              <a:srgbClr val="0000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9" name="Rectangle"/>
            <p:cNvSpPr/>
            <p:nvPr/>
          </p:nvSpPr>
          <p:spPr>
            <a:xfrm>
              <a:off x="656486" y="874873"/>
              <a:ext cx="3917740" cy="1016496"/>
            </a:xfrm>
            <a:prstGeom prst="rect">
              <a:avLst/>
            </a:prstGeom>
            <a:gradFill flip="none" rotWithShape="1">
              <a:gsLst>
                <a:gs pos="24759">
                  <a:srgbClr val="58596B"/>
                </a:gs>
                <a:gs pos="70331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0" name="Triangle"/>
            <p:cNvSpPr/>
            <p:nvPr/>
          </p:nvSpPr>
          <p:spPr>
            <a:xfrm flipH="1">
              <a:off x="-1" y="1933722"/>
              <a:ext cx="741195" cy="6353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1" name="Rectangle"/>
            <p:cNvSpPr/>
            <p:nvPr/>
          </p:nvSpPr>
          <p:spPr>
            <a:xfrm>
              <a:off x="2858891" y="811342"/>
              <a:ext cx="910610" cy="1122381"/>
            </a:xfrm>
            <a:prstGeom prst="rect">
              <a:avLst/>
            </a:prstGeom>
            <a:gradFill flip="none" rotWithShape="1">
              <a:gsLst>
                <a:gs pos="3667">
                  <a:srgbClr val="58596B"/>
                </a:gs>
                <a:gs pos="62015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2" name="Rectangle"/>
            <p:cNvSpPr/>
            <p:nvPr/>
          </p:nvSpPr>
          <p:spPr>
            <a:xfrm>
              <a:off x="3600084" y="663103"/>
              <a:ext cx="1058850" cy="1249443"/>
            </a:xfrm>
            <a:prstGeom prst="rect">
              <a:avLst/>
            </a:prstGeom>
            <a:gradFill flip="none" rotWithShape="1">
              <a:gsLst>
                <a:gs pos="0">
                  <a:srgbClr val="58596B"/>
                </a:gs>
                <a:gs pos="60569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546" name="Group"/>
            <p:cNvGrpSpPr/>
            <p:nvPr/>
          </p:nvGrpSpPr>
          <p:grpSpPr>
            <a:xfrm>
              <a:off x="3663615" y="874873"/>
              <a:ext cx="952965" cy="508248"/>
              <a:chOff x="0" y="0"/>
              <a:chExt cx="952963" cy="508247"/>
            </a:xfrm>
          </p:grpSpPr>
          <p:sp>
            <p:nvSpPr>
              <p:cNvPr id="543" name="Rectangle"/>
              <p:cNvSpPr/>
              <p:nvPr/>
            </p:nvSpPr>
            <p:spPr>
              <a:xfrm>
                <a:off x="0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544" name="Rectangle"/>
              <p:cNvSpPr/>
              <p:nvPr/>
            </p:nvSpPr>
            <p:spPr>
              <a:xfrm>
                <a:off x="329872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545" name="Rectangle"/>
              <p:cNvSpPr/>
              <p:nvPr/>
            </p:nvSpPr>
            <p:spPr>
              <a:xfrm>
                <a:off x="659744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547" name="Rectangle"/>
            <p:cNvSpPr/>
            <p:nvPr/>
          </p:nvSpPr>
          <p:spPr>
            <a:xfrm>
              <a:off x="1440034" y="1976076"/>
              <a:ext cx="338832" cy="614133"/>
            </a:xfrm>
            <a:prstGeom prst="rect">
              <a:avLst/>
            </a:prstGeom>
            <a:solidFill>
              <a:srgbClr val="0000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8" name="Shape"/>
            <p:cNvSpPr/>
            <p:nvPr/>
          </p:nvSpPr>
          <p:spPr>
            <a:xfrm>
              <a:off x="718941" y="0"/>
              <a:ext cx="572772" cy="656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60" y="21431"/>
                  </a:moveTo>
                  <a:lnTo>
                    <a:pt x="0" y="290"/>
                  </a:lnTo>
                  <a:lnTo>
                    <a:pt x="21600" y="0"/>
                  </a:lnTo>
                  <a:lnTo>
                    <a:pt x="16902" y="21600"/>
                  </a:lnTo>
                  <a:lnTo>
                    <a:pt x="4960" y="21431"/>
                  </a:lnTo>
                  <a:close/>
                </a:path>
              </a:pathLst>
            </a:cu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549" name="Shape"/>
            <p:cNvSpPr/>
            <p:nvPr/>
          </p:nvSpPr>
          <p:spPr>
            <a:xfrm flipH="1">
              <a:off x="3506277" y="208191"/>
              <a:ext cx="1207089" cy="487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" y="0"/>
                  </a:moveTo>
                  <a:lnTo>
                    <a:pt x="0" y="20796"/>
                  </a:lnTo>
                  <a:lnTo>
                    <a:pt x="21600" y="21600"/>
                  </a:lnTo>
                  <a:lnTo>
                    <a:pt x="21600" y="10836"/>
                  </a:lnTo>
                  <a:lnTo>
                    <a:pt x="8652" y="560"/>
                  </a:lnTo>
                  <a:lnTo>
                    <a:pt x="68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4D4956"/>
                </a:gs>
                <a:gs pos="0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550" name="Rectangle"/>
            <p:cNvSpPr/>
            <p:nvPr/>
          </p:nvSpPr>
          <p:spPr>
            <a:xfrm rot="16200000">
              <a:off x="2403586" y="461922"/>
              <a:ext cx="21178" cy="2350645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1" name="Rectangle"/>
            <p:cNvSpPr/>
            <p:nvPr/>
          </p:nvSpPr>
          <p:spPr>
            <a:xfrm rot="16200000">
              <a:off x="2583590" y="726634"/>
              <a:ext cx="21178" cy="1969460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2" name="Rectangle"/>
            <p:cNvSpPr/>
            <p:nvPr/>
          </p:nvSpPr>
          <p:spPr>
            <a:xfrm rot="2400000">
              <a:off x="1147266" y="1602235"/>
              <a:ext cx="21178" cy="296479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560" name="Group"/>
            <p:cNvGrpSpPr/>
            <p:nvPr/>
          </p:nvGrpSpPr>
          <p:grpSpPr>
            <a:xfrm>
              <a:off x="3684792" y="1849014"/>
              <a:ext cx="910611" cy="910610"/>
              <a:chOff x="0" y="0"/>
              <a:chExt cx="910609" cy="910609"/>
            </a:xfrm>
          </p:grpSpPr>
          <p:sp>
            <p:nvSpPr>
              <p:cNvPr id="553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558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554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55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56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57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559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568" name="Group"/>
            <p:cNvGrpSpPr/>
            <p:nvPr/>
          </p:nvGrpSpPr>
          <p:grpSpPr>
            <a:xfrm>
              <a:off x="2753006" y="1849014"/>
              <a:ext cx="910610" cy="910610"/>
              <a:chOff x="0" y="0"/>
              <a:chExt cx="910609" cy="910609"/>
            </a:xfrm>
          </p:grpSpPr>
          <p:sp>
            <p:nvSpPr>
              <p:cNvPr id="561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566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562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63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64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65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567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576" name="Group"/>
            <p:cNvGrpSpPr/>
            <p:nvPr/>
          </p:nvGrpSpPr>
          <p:grpSpPr>
            <a:xfrm>
              <a:off x="1821219" y="1849014"/>
              <a:ext cx="910611" cy="910610"/>
              <a:chOff x="0" y="0"/>
              <a:chExt cx="910609" cy="910609"/>
            </a:xfrm>
          </p:grpSpPr>
          <p:sp>
            <p:nvSpPr>
              <p:cNvPr id="569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574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570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71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72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73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575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583" name="Group"/>
            <p:cNvGrpSpPr/>
            <p:nvPr/>
          </p:nvGrpSpPr>
          <p:grpSpPr>
            <a:xfrm>
              <a:off x="804724" y="2145491"/>
              <a:ext cx="592956" cy="592956"/>
              <a:chOff x="0" y="0"/>
              <a:chExt cx="592954" cy="592954"/>
            </a:xfrm>
          </p:grpSpPr>
          <p:sp>
            <p:nvSpPr>
              <p:cNvPr id="577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578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79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80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81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582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584" name="Rectangle"/>
            <p:cNvSpPr/>
            <p:nvPr/>
          </p:nvSpPr>
          <p:spPr>
            <a:xfrm rot="2400000">
              <a:off x="1538890" y="1682809"/>
              <a:ext cx="21178" cy="211771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586" name="Rectangle"/>
          <p:cNvSpPr/>
          <p:nvPr/>
        </p:nvSpPr>
        <p:spPr>
          <a:xfrm>
            <a:off x="13756262" y="993726"/>
            <a:ext cx="8386082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7" name="c(&quot;a&quot;, &quot;b&quot;, &quot;c&quot;)"/>
          <p:cNvSpPr txBox="1"/>
          <p:nvPr/>
        </p:nvSpPr>
        <p:spPr>
          <a:xfrm>
            <a:off x="14275097" y="1520821"/>
            <a:ext cx="7306056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c("a", "b", "c")</a:t>
            </a:r>
          </a:p>
        </p:txBody>
      </p:sp>
      <p:sp>
        <p:nvSpPr>
          <p:cNvPr id="588" name="Rectangle"/>
          <p:cNvSpPr/>
          <p:nvPr/>
        </p:nvSpPr>
        <p:spPr>
          <a:xfrm>
            <a:off x="6323145" y="993726"/>
            <a:ext cx="3917741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9" name="Rectangle"/>
          <p:cNvSpPr/>
          <p:nvPr/>
        </p:nvSpPr>
        <p:spPr>
          <a:xfrm>
            <a:off x="10706779" y="993726"/>
            <a:ext cx="2583591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0" name="c(8, 9)"/>
          <p:cNvSpPr txBox="1"/>
          <p:nvPr/>
        </p:nvSpPr>
        <p:spPr>
          <a:xfrm>
            <a:off x="6640800" y="1520821"/>
            <a:ext cx="330360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c(8, 9)</a:t>
            </a:r>
          </a:p>
        </p:txBody>
      </p:sp>
      <p:sp>
        <p:nvSpPr>
          <p:cNvPr id="591" name="TRUE"/>
          <p:cNvSpPr txBox="1"/>
          <p:nvPr/>
        </p:nvSpPr>
        <p:spPr>
          <a:xfrm>
            <a:off x="10992668" y="1520821"/>
            <a:ext cx="196945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TRUE</a:t>
            </a:r>
          </a:p>
        </p:txBody>
      </p:sp>
      <p:grpSp>
        <p:nvGrpSpPr>
          <p:cNvPr id="666" name="Group"/>
          <p:cNvGrpSpPr/>
          <p:nvPr/>
        </p:nvGrpSpPr>
        <p:grpSpPr>
          <a:xfrm>
            <a:off x="6577269" y="2730237"/>
            <a:ext cx="15438012" cy="592956"/>
            <a:chOff x="0" y="0"/>
            <a:chExt cx="15438010" cy="592954"/>
          </a:xfrm>
        </p:grpSpPr>
        <p:grpSp>
          <p:nvGrpSpPr>
            <p:cNvPr id="606" name="Group"/>
            <p:cNvGrpSpPr/>
            <p:nvPr/>
          </p:nvGrpSpPr>
          <p:grpSpPr>
            <a:xfrm>
              <a:off x="0" y="0"/>
              <a:ext cx="1207088" cy="592955"/>
              <a:chOff x="0" y="0"/>
              <a:chExt cx="1207087" cy="592954"/>
            </a:xfrm>
          </p:grpSpPr>
          <p:grpSp>
            <p:nvGrpSpPr>
              <p:cNvPr id="598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592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593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94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95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96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97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605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599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00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01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02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03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04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621" name="Group"/>
            <p:cNvGrpSpPr/>
            <p:nvPr/>
          </p:nvGrpSpPr>
          <p:grpSpPr>
            <a:xfrm>
              <a:off x="2244758" y="0"/>
              <a:ext cx="1207088" cy="592955"/>
              <a:chOff x="0" y="0"/>
              <a:chExt cx="1207087" cy="592954"/>
            </a:xfrm>
          </p:grpSpPr>
          <p:grpSp>
            <p:nvGrpSpPr>
              <p:cNvPr id="613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607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08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09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10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11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12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620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614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15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16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17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18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19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636" name="Group"/>
            <p:cNvGrpSpPr/>
            <p:nvPr/>
          </p:nvGrpSpPr>
          <p:grpSpPr>
            <a:xfrm>
              <a:off x="7517824" y="0"/>
              <a:ext cx="1207088" cy="592955"/>
              <a:chOff x="0" y="0"/>
              <a:chExt cx="1207087" cy="592954"/>
            </a:xfrm>
          </p:grpSpPr>
          <p:grpSp>
            <p:nvGrpSpPr>
              <p:cNvPr id="628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622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23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24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25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26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27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635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629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30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31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32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33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34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651" name="Group"/>
            <p:cNvGrpSpPr/>
            <p:nvPr/>
          </p:nvGrpSpPr>
          <p:grpSpPr>
            <a:xfrm>
              <a:off x="14230923" y="0"/>
              <a:ext cx="1207088" cy="592955"/>
              <a:chOff x="0" y="0"/>
              <a:chExt cx="1207087" cy="592954"/>
            </a:xfrm>
          </p:grpSpPr>
          <p:grpSp>
            <p:nvGrpSpPr>
              <p:cNvPr id="643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637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38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39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40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41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42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650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644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45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46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47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48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649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658" name="Group"/>
            <p:cNvGrpSpPr/>
            <p:nvPr/>
          </p:nvGrpSpPr>
          <p:grpSpPr>
            <a:xfrm>
              <a:off x="6035436" y="0"/>
              <a:ext cx="592956" cy="592955"/>
              <a:chOff x="0" y="0"/>
              <a:chExt cx="592954" cy="592954"/>
            </a:xfrm>
          </p:grpSpPr>
          <p:sp>
            <p:nvSpPr>
              <p:cNvPr id="652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53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654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655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656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657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665" name="Group"/>
            <p:cNvGrpSpPr/>
            <p:nvPr/>
          </p:nvGrpSpPr>
          <p:grpSpPr>
            <a:xfrm>
              <a:off x="4256571" y="0"/>
              <a:ext cx="592956" cy="592955"/>
              <a:chOff x="0" y="0"/>
              <a:chExt cx="592954" cy="592954"/>
            </a:xfrm>
          </p:grpSpPr>
          <p:sp>
            <p:nvSpPr>
              <p:cNvPr id="659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60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661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662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663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664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pic>
        <p:nvPicPr>
          <p:cNvPr id="667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66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69" name="num"/>
          <p:cNvSpPr txBox="1"/>
          <p:nvPr/>
        </p:nvSpPr>
        <p:spPr>
          <a:xfrm>
            <a:off x="6630212" y="27151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num</a:t>
            </a:r>
          </a:p>
        </p:txBody>
      </p:sp>
      <p:sp>
        <p:nvSpPr>
          <p:cNvPr id="670" name="log"/>
          <p:cNvSpPr txBox="1"/>
          <p:nvPr/>
        </p:nvSpPr>
        <p:spPr>
          <a:xfrm>
            <a:off x="10325593" y="27151"/>
            <a:ext cx="330360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log</a:t>
            </a:r>
          </a:p>
        </p:txBody>
      </p:sp>
      <p:sp>
        <p:nvSpPr>
          <p:cNvPr id="671" name="cha"/>
          <p:cNvSpPr txBox="1"/>
          <p:nvPr/>
        </p:nvSpPr>
        <p:spPr>
          <a:xfrm>
            <a:off x="16297498" y="27151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</a:t>
            </a:r>
          </a:p>
        </p:txBody>
      </p:sp>
      <p:sp>
        <p:nvSpPr>
          <p:cNvPr id="672" name="lst[&quot;num&quot;]"/>
          <p:cNvSpPr txBox="1"/>
          <p:nvPr/>
        </p:nvSpPr>
        <p:spPr>
          <a:xfrm>
            <a:off x="1473619" y="6041545"/>
            <a:ext cx="4943011" cy="106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["num"]</a:t>
            </a:r>
          </a:p>
        </p:txBody>
      </p:sp>
      <p:grpSp>
        <p:nvGrpSpPr>
          <p:cNvPr id="761" name="Group"/>
          <p:cNvGrpSpPr/>
          <p:nvPr/>
        </p:nvGrpSpPr>
        <p:grpSpPr>
          <a:xfrm>
            <a:off x="7593765" y="3601263"/>
            <a:ext cx="8767266" cy="3401928"/>
            <a:chOff x="0" y="0"/>
            <a:chExt cx="8767265" cy="3401926"/>
          </a:xfrm>
        </p:grpSpPr>
        <p:grpSp>
          <p:nvGrpSpPr>
            <p:cNvPr id="726" name="Group"/>
            <p:cNvGrpSpPr/>
            <p:nvPr/>
          </p:nvGrpSpPr>
          <p:grpSpPr>
            <a:xfrm>
              <a:off x="-1" y="642302"/>
              <a:ext cx="4713367" cy="2759625"/>
              <a:chOff x="0" y="0"/>
              <a:chExt cx="4713365" cy="2759623"/>
            </a:xfrm>
          </p:grpSpPr>
          <p:sp>
            <p:nvSpPr>
              <p:cNvPr id="673" name="Rectangle"/>
              <p:cNvSpPr/>
              <p:nvPr/>
            </p:nvSpPr>
            <p:spPr>
              <a:xfrm>
                <a:off x="1461210" y="557219"/>
                <a:ext cx="317656" cy="381186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74" name="Rectangle"/>
              <p:cNvSpPr/>
              <p:nvPr/>
            </p:nvSpPr>
            <p:spPr>
              <a:xfrm>
                <a:off x="1927104" y="578395"/>
                <a:ext cx="317655" cy="381187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75" name="Rectangle"/>
              <p:cNvSpPr/>
              <p:nvPr/>
            </p:nvSpPr>
            <p:spPr>
              <a:xfrm>
                <a:off x="2922421" y="366626"/>
                <a:ext cx="42355" cy="783549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76" name="Rectangle"/>
              <p:cNvSpPr/>
              <p:nvPr/>
            </p:nvSpPr>
            <p:spPr>
              <a:xfrm>
                <a:off x="889432" y="557219"/>
                <a:ext cx="232948" cy="465894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77" name="Shape"/>
              <p:cNvSpPr/>
              <p:nvPr/>
            </p:nvSpPr>
            <p:spPr>
              <a:xfrm>
                <a:off x="450796" y="1076013"/>
                <a:ext cx="161351" cy="2542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9"/>
                    </a:lnTo>
                    <a:lnTo>
                      <a:pt x="0" y="5973"/>
                    </a:lnTo>
                    <a:lnTo>
                      <a:pt x="3815" y="12458"/>
                    </a:lnTo>
                    <a:lnTo>
                      <a:pt x="9053" y="17577"/>
                    </a:lnTo>
                    <a:lnTo>
                      <a:pt x="2026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5759999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200"/>
                </a:pPr>
                <a:endParaRPr/>
              </a:p>
            </p:txBody>
          </p:sp>
          <p:sp>
            <p:nvSpPr>
              <p:cNvPr id="678" name="Rectangle"/>
              <p:cNvSpPr/>
              <p:nvPr/>
            </p:nvSpPr>
            <p:spPr>
              <a:xfrm>
                <a:off x="571778" y="980758"/>
                <a:ext cx="211770" cy="825903"/>
              </a:xfrm>
              <a:prstGeom prst="rect">
                <a:avLst/>
              </a:prstGeom>
              <a:gradFill flip="none" rotWithShape="1">
                <a:gsLst>
                  <a:gs pos="24759">
                    <a:srgbClr val="58596B"/>
                  </a:gs>
                  <a:gs pos="70331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79" name="Rectangle"/>
              <p:cNvSpPr/>
              <p:nvPr/>
            </p:nvSpPr>
            <p:spPr>
              <a:xfrm>
                <a:off x="720017" y="1806660"/>
                <a:ext cx="3896563" cy="614133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80" name="Rectangle"/>
              <p:cNvSpPr/>
              <p:nvPr/>
            </p:nvSpPr>
            <p:spPr>
              <a:xfrm>
                <a:off x="656486" y="874873"/>
                <a:ext cx="3917740" cy="1016496"/>
              </a:xfrm>
              <a:prstGeom prst="rect">
                <a:avLst/>
              </a:prstGeom>
              <a:gradFill flip="none" rotWithShape="1">
                <a:gsLst>
                  <a:gs pos="24759">
                    <a:srgbClr val="58596B"/>
                  </a:gs>
                  <a:gs pos="70331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81" name="Triangle"/>
              <p:cNvSpPr/>
              <p:nvPr/>
            </p:nvSpPr>
            <p:spPr>
              <a:xfrm flipH="1">
                <a:off x="-1" y="1933722"/>
                <a:ext cx="741195" cy="6353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82" name="Rectangle"/>
              <p:cNvSpPr/>
              <p:nvPr/>
            </p:nvSpPr>
            <p:spPr>
              <a:xfrm>
                <a:off x="2858891" y="811342"/>
                <a:ext cx="910610" cy="1122381"/>
              </a:xfrm>
              <a:prstGeom prst="rect">
                <a:avLst/>
              </a:prstGeom>
              <a:gradFill flip="none" rotWithShape="1">
                <a:gsLst>
                  <a:gs pos="3667">
                    <a:srgbClr val="58596B"/>
                  </a:gs>
                  <a:gs pos="62015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83" name="Rectangle"/>
              <p:cNvSpPr/>
              <p:nvPr/>
            </p:nvSpPr>
            <p:spPr>
              <a:xfrm>
                <a:off x="3600084" y="663103"/>
                <a:ext cx="1058850" cy="1249443"/>
              </a:xfrm>
              <a:prstGeom prst="rect">
                <a:avLst/>
              </a:prstGeom>
              <a:gradFill flip="none" rotWithShape="1">
                <a:gsLst>
                  <a:gs pos="0">
                    <a:srgbClr val="58596B"/>
                  </a:gs>
                  <a:gs pos="60569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687" name="Group"/>
              <p:cNvGrpSpPr/>
              <p:nvPr/>
            </p:nvGrpSpPr>
            <p:grpSpPr>
              <a:xfrm>
                <a:off x="3663615" y="874873"/>
                <a:ext cx="952965" cy="508248"/>
                <a:chOff x="0" y="0"/>
                <a:chExt cx="952963" cy="508247"/>
              </a:xfrm>
            </p:grpSpPr>
            <p:sp>
              <p:nvSpPr>
                <p:cNvPr id="684" name="Rectangle"/>
                <p:cNvSpPr/>
                <p:nvPr/>
              </p:nvSpPr>
              <p:spPr>
                <a:xfrm>
                  <a:off x="0" y="0"/>
                  <a:ext cx="293220" cy="508248"/>
                </a:xfrm>
                <a:prstGeom prst="rect">
                  <a:avLst/>
                </a:prstGeom>
                <a:solidFill>
                  <a:srgbClr val="000000"/>
                </a:solidFill>
                <a:ln w="254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85" name="Rectangle"/>
                <p:cNvSpPr/>
                <p:nvPr/>
              </p:nvSpPr>
              <p:spPr>
                <a:xfrm>
                  <a:off x="329872" y="0"/>
                  <a:ext cx="293220" cy="508248"/>
                </a:xfrm>
                <a:prstGeom prst="rect">
                  <a:avLst/>
                </a:prstGeom>
                <a:solidFill>
                  <a:srgbClr val="000000"/>
                </a:solidFill>
                <a:ln w="254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86" name="Rectangle"/>
                <p:cNvSpPr/>
                <p:nvPr/>
              </p:nvSpPr>
              <p:spPr>
                <a:xfrm>
                  <a:off x="659744" y="0"/>
                  <a:ext cx="293220" cy="508248"/>
                </a:xfrm>
                <a:prstGeom prst="rect">
                  <a:avLst/>
                </a:prstGeom>
                <a:solidFill>
                  <a:srgbClr val="000000"/>
                </a:solidFill>
                <a:ln w="254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688" name="Rectangle"/>
              <p:cNvSpPr/>
              <p:nvPr/>
            </p:nvSpPr>
            <p:spPr>
              <a:xfrm>
                <a:off x="1440034" y="1976076"/>
                <a:ext cx="338832" cy="614133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89" name="Shape"/>
              <p:cNvSpPr/>
              <p:nvPr/>
            </p:nvSpPr>
            <p:spPr>
              <a:xfrm>
                <a:off x="718941" y="0"/>
                <a:ext cx="572772" cy="656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60" y="21431"/>
                    </a:moveTo>
                    <a:lnTo>
                      <a:pt x="0" y="290"/>
                    </a:lnTo>
                    <a:lnTo>
                      <a:pt x="21600" y="0"/>
                    </a:lnTo>
                    <a:lnTo>
                      <a:pt x="16902" y="21600"/>
                    </a:lnTo>
                    <a:lnTo>
                      <a:pt x="4960" y="21431"/>
                    </a:lnTo>
                    <a:close/>
                  </a:path>
                </a:pathLst>
              </a:cu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200"/>
                </a:pPr>
                <a:endParaRPr/>
              </a:p>
            </p:txBody>
          </p:sp>
          <p:sp>
            <p:nvSpPr>
              <p:cNvPr id="690" name="Shape"/>
              <p:cNvSpPr/>
              <p:nvPr/>
            </p:nvSpPr>
            <p:spPr>
              <a:xfrm flipH="1">
                <a:off x="3506277" y="208191"/>
                <a:ext cx="1207089" cy="487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8" y="0"/>
                    </a:moveTo>
                    <a:lnTo>
                      <a:pt x="0" y="20796"/>
                    </a:lnTo>
                    <a:lnTo>
                      <a:pt x="21600" y="21600"/>
                    </a:lnTo>
                    <a:lnTo>
                      <a:pt x="21600" y="10836"/>
                    </a:lnTo>
                    <a:lnTo>
                      <a:pt x="8652" y="560"/>
                    </a:lnTo>
                    <a:lnTo>
                      <a:pt x="68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4D4956"/>
                  </a:gs>
                  <a:gs pos="0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200"/>
                </a:pPr>
                <a:endParaRPr/>
              </a:p>
            </p:txBody>
          </p:sp>
          <p:sp>
            <p:nvSpPr>
              <p:cNvPr id="691" name="Rectangle"/>
              <p:cNvSpPr/>
              <p:nvPr/>
            </p:nvSpPr>
            <p:spPr>
              <a:xfrm rot="16200000">
                <a:off x="2403586" y="461922"/>
                <a:ext cx="21178" cy="2350645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92" name="Rectangle"/>
              <p:cNvSpPr/>
              <p:nvPr/>
            </p:nvSpPr>
            <p:spPr>
              <a:xfrm rot="16200000">
                <a:off x="2583590" y="726634"/>
                <a:ext cx="21178" cy="1969460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93" name="Rectangle"/>
              <p:cNvSpPr/>
              <p:nvPr/>
            </p:nvSpPr>
            <p:spPr>
              <a:xfrm rot="2400000">
                <a:off x="1147266" y="1602235"/>
                <a:ext cx="21178" cy="296479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701" name="Group"/>
              <p:cNvGrpSpPr/>
              <p:nvPr/>
            </p:nvGrpSpPr>
            <p:grpSpPr>
              <a:xfrm>
                <a:off x="3684792" y="1849014"/>
                <a:ext cx="910611" cy="910610"/>
                <a:chOff x="0" y="0"/>
                <a:chExt cx="910609" cy="910609"/>
              </a:xfrm>
            </p:grpSpPr>
            <p:sp>
              <p:nvSpPr>
                <p:cNvPr id="694" name="Circle"/>
                <p:cNvSpPr/>
                <p:nvPr/>
              </p:nvSpPr>
              <p:spPr>
                <a:xfrm>
                  <a:off x="0" y="0"/>
                  <a:ext cx="910610" cy="910610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grpSp>
              <p:nvGrpSpPr>
                <p:cNvPr id="699" name="Group"/>
                <p:cNvGrpSpPr/>
                <p:nvPr/>
              </p:nvGrpSpPr>
              <p:grpSpPr>
                <a:xfrm>
                  <a:off x="50375" y="41014"/>
                  <a:ext cx="821804" cy="821805"/>
                  <a:chOff x="6682" y="0"/>
                  <a:chExt cx="821803" cy="821803"/>
                </a:xfrm>
              </p:grpSpPr>
              <p:sp>
                <p:nvSpPr>
                  <p:cNvPr id="695" name="Line"/>
                  <p:cNvSpPr/>
                  <p:nvPr/>
                </p:nvSpPr>
                <p:spPr>
                  <a:xfrm>
                    <a:off x="116035" y="137615"/>
                    <a:ext cx="581104" cy="581104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696" name="Line"/>
                  <p:cNvSpPr/>
                  <p:nvPr/>
                </p:nvSpPr>
                <p:spPr>
                  <a:xfrm flipH="1">
                    <a:off x="104546" y="152780"/>
                    <a:ext cx="626077" cy="53234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697" name="Line"/>
                  <p:cNvSpPr/>
                  <p:nvPr/>
                </p:nvSpPr>
                <p:spPr>
                  <a:xfrm flipV="1">
                    <a:off x="6682" y="418952"/>
                    <a:ext cx="821805" cy="1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698" name="Line"/>
                  <p:cNvSpPr/>
                  <p:nvPr/>
                </p:nvSpPr>
                <p:spPr>
                  <a:xfrm flipH="1" flipV="1">
                    <a:off x="409563" y="-1"/>
                    <a:ext cx="1" cy="82180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</p:grpSp>
            <p:sp>
              <p:nvSpPr>
                <p:cNvPr id="700" name="Circle"/>
                <p:cNvSpPr/>
                <p:nvPr/>
              </p:nvSpPr>
              <p:spPr>
                <a:xfrm>
                  <a:off x="317654" y="338831"/>
                  <a:ext cx="254125" cy="254125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709" name="Group"/>
              <p:cNvGrpSpPr/>
              <p:nvPr/>
            </p:nvGrpSpPr>
            <p:grpSpPr>
              <a:xfrm>
                <a:off x="2753006" y="1849014"/>
                <a:ext cx="910610" cy="910610"/>
                <a:chOff x="0" y="0"/>
                <a:chExt cx="910609" cy="910609"/>
              </a:xfrm>
            </p:grpSpPr>
            <p:sp>
              <p:nvSpPr>
                <p:cNvPr id="702" name="Circle"/>
                <p:cNvSpPr/>
                <p:nvPr/>
              </p:nvSpPr>
              <p:spPr>
                <a:xfrm>
                  <a:off x="0" y="0"/>
                  <a:ext cx="910610" cy="910610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grpSp>
              <p:nvGrpSpPr>
                <p:cNvPr id="707" name="Group"/>
                <p:cNvGrpSpPr/>
                <p:nvPr/>
              </p:nvGrpSpPr>
              <p:grpSpPr>
                <a:xfrm>
                  <a:off x="50375" y="41014"/>
                  <a:ext cx="821804" cy="821805"/>
                  <a:chOff x="6682" y="0"/>
                  <a:chExt cx="821803" cy="821803"/>
                </a:xfrm>
              </p:grpSpPr>
              <p:sp>
                <p:nvSpPr>
                  <p:cNvPr id="703" name="Line"/>
                  <p:cNvSpPr/>
                  <p:nvPr/>
                </p:nvSpPr>
                <p:spPr>
                  <a:xfrm>
                    <a:off x="116035" y="137615"/>
                    <a:ext cx="581104" cy="581104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04" name="Line"/>
                  <p:cNvSpPr/>
                  <p:nvPr/>
                </p:nvSpPr>
                <p:spPr>
                  <a:xfrm flipH="1">
                    <a:off x="104546" y="152780"/>
                    <a:ext cx="626077" cy="53234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05" name="Line"/>
                  <p:cNvSpPr/>
                  <p:nvPr/>
                </p:nvSpPr>
                <p:spPr>
                  <a:xfrm flipV="1">
                    <a:off x="6682" y="418952"/>
                    <a:ext cx="821805" cy="1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06" name="Line"/>
                  <p:cNvSpPr/>
                  <p:nvPr/>
                </p:nvSpPr>
                <p:spPr>
                  <a:xfrm flipH="1" flipV="1">
                    <a:off x="409563" y="-1"/>
                    <a:ext cx="1" cy="82180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</p:grpSp>
            <p:sp>
              <p:nvSpPr>
                <p:cNvPr id="708" name="Circle"/>
                <p:cNvSpPr/>
                <p:nvPr/>
              </p:nvSpPr>
              <p:spPr>
                <a:xfrm>
                  <a:off x="317654" y="338831"/>
                  <a:ext cx="254125" cy="254125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717" name="Group"/>
              <p:cNvGrpSpPr/>
              <p:nvPr/>
            </p:nvGrpSpPr>
            <p:grpSpPr>
              <a:xfrm>
                <a:off x="1821219" y="1849014"/>
                <a:ext cx="910611" cy="910610"/>
                <a:chOff x="0" y="0"/>
                <a:chExt cx="910609" cy="910609"/>
              </a:xfrm>
            </p:grpSpPr>
            <p:sp>
              <p:nvSpPr>
                <p:cNvPr id="710" name="Circle"/>
                <p:cNvSpPr/>
                <p:nvPr/>
              </p:nvSpPr>
              <p:spPr>
                <a:xfrm>
                  <a:off x="0" y="0"/>
                  <a:ext cx="910610" cy="910610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grpSp>
              <p:nvGrpSpPr>
                <p:cNvPr id="715" name="Group"/>
                <p:cNvGrpSpPr/>
                <p:nvPr/>
              </p:nvGrpSpPr>
              <p:grpSpPr>
                <a:xfrm>
                  <a:off x="50375" y="41014"/>
                  <a:ext cx="821804" cy="821805"/>
                  <a:chOff x="6682" y="0"/>
                  <a:chExt cx="821803" cy="821803"/>
                </a:xfrm>
              </p:grpSpPr>
              <p:sp>
                <p:nvSpPr>
                  <p:cNvPr id="711" name="Line"/>
                  <p:cNvSpPr/>
                  <p:nvPr/>
                </p:nvSpPr>
                <p:spPr>
                  <a:xfrm>
                    <a:off x="116035" y="137615"/>
                    <a:ext cx="581104" cy="581104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12" name="Line"/>
                  <p:cNvSpPr/>
                  <p:nvPr/>
                </p:nvSpPr>
                <p:spPr>
                  <a:xfrm flipH="1">
                    <a:off x="104546" y="152780"/>
                    <a:ext cx="626077" cy="53234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13" name="Line"/>
                  <p:cNvSpPr/>
                  <p:nvPr/>
                </p:nvSpPr>
                <p:spPr>
                  <a:xfrm flipV="1">
                    <a:off x="6682" y="418952"/>
                    <a:ext cx="821805" cy="1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14" name="Line"/>
                  <p:cNvSpPr/>
                  <p:nvPr/>
                </p:nvSpPr>
                <p:spPr>
                  <a:xfrm flipH="1" flipV="1">
                    <a:off x="409563" y="-1"/>
                    <a:ext cx="1" cy="82180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</p:grpSp>
            <p:sp>
              <p:nvSpPr>
                <p:cNvPr id="716" name="Circle"/>
                <p:cNvSpPr/>
                <p:nvPr/>
              </p:nvSpPr>
              <p:spPr>
                <a:xfrm>
                  <a:off x="317654" y="338831"/>
                  <a:ext cx="254125" cy="254125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724" name="Group"/>
              <p:cNvGrpSpPr/>
              <p:nvPr/>
            </p:nvGrpSpPr>
            <p:grpSpPr>
              <a:xfrm>
                <a:off x="804724" y="2145491"/>
                <a:ext cx="592956" cy="592956"/>
                <a:chOff x="0" y="0"/>
                <a:chExt cx="592954" cy="592954"/>
              </a:xfrm>
            </p:grpSpPr>
            <p:sp>
              <p:nvSpPr>
                <p:cNvPr id="718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19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20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21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22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23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725" name="Rectangle"/>
              <p:cNvSpPr/>
              <p:nvPr/>
            </p:nvSpPr>
            <p:spPr>
              <a:xfrm rot="2400000">
                <a:off x="1538890" y="1682809"/>
                <a:ext cx="21178" cy="211771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727" name="Rectangle"/>
            <p:cNvSpPr/>
            <p:nvPr/>
          </p:nvSpPr>
          <p:spPr>
            <a:xfrm>
              <a:off x="4849526" y="966574"/>
              <a:ext cx="3917740" cy="2117698"/>
            </a:xfrm>
            <a:prstGeom prst="rect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28" name="c(8, 9)"/>
            <p:cNvSpPr txBox="1"/>
            <p:nvPr/>
          </p:nvSpPr>
          <p:spPr>
            <a:xfrm>
              <a:off x="5167181" y="1493669"/>
              <a:ext cx="3303608" cy="10635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c(8, 9)</a:t>
              </a:r>
            </a:p>
          </p:txBody>
        </p:sp>
        <p:grpSp>
          <p:nvGrpSpPr>
            <p:cNvPr id="759" name="Group"/>
            <p:cNvGrpSpPr/>
            <p:nvPr/>
          </p:nvGrpSpPr>
          <p:grpSpPr>
            <a:xfrm>
              <a:off x="5103650" y="2703086"/>
              <a:ext cx="3451847" cy="592956"/>
              <a:chOff x="0" y="0"/>
              <a:chExt cx="3451845" cy="592954"/>
            </a:xfrm>
          </p:grpSpPr>
          <p:grpSp>
            <p:nvGrpSpPr>
              <p:cNvPr id="743" name="Group"/>
              <p:cNvGrpSpPr/>
              <p:nvPr/>
            </p:nvGrpSpPr>
            <p:grpSpPr>
              <a:xfrm>
                <a:off x="0" y="0"/>
                <a:ext cx="1207088" cy="592955"/>
                <a:chOff x="0" y="0"/>
                <a:chExt cx="1207087" cy="592954"/>
              </a:xfrm>
            </p:grpSpPr>
            <p:grpSp>
              <p:nvGrpSpPr>
                <p:cNvPr id="735" name="Group"/>
                <p:cNvGrpSpPr/>
                <p:nvPr/>
              </p:nvGrpSpPr>
              <p:grpSpPr>
                <a:xfrm>
                  <a:off x="0" y="0"/>
                  <a:ext cx="592955" cy="592955"/>
                  <a:chOff x="0" y="0"/>
                  <a:chExt cx="592954" cy="592954"/>
                </a:xfrm>
              </p:grpSpPr>
              <p:sp>
                <p:nvSpPr>
                  <p:cNvPr id="729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730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31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32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33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34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  <p:grpSp>
              <p:nvGrpSpPr>
                <p:cNvPr id="742" name="Group"/>
                <p:cNvGrpSpPr/>
                <p:nvPr/>
              </p:nvGrpSpPr>
              <p:grpSpPr>
                <a:xfrm>
                  <a:off x="614132" y="0"/>
                  <a:ext cx="592956" cy="592955"/>
                  <a:chOff x="0" y="0"/>
                  <a:chExt cx="592954" cy="592954"/>
                </a:xfrm>
              </p:grpSpPr>
              <p:sp>
                <p:nvSpPr>
                  <p:cNvPr id="736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737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38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39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40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41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758" name="Group"/>
              <p:cNvGrpSpPr/>
              <p:nvPr/>
            </p:nvGrpSpPr>
            <p:grpSpPr>
              <a:xfrm>
                <a:off x="2244758" y="0"/>
                <a:ext cx="1207088" cy="592955"/>
                <a:chOff x="0" y="0"/>
                <a:chExt cx="1207087" cy="592954"/>
              </a:xfrm>
            </p:grpSpPr>
            <p:grpSp>
              <p:nvGrpSpPr>
                <p:cNvPr id="750" name="Group"/>
                <p:cNvGrpSpPr/>
                <p:nvPr/>
              </p:nvGrpSpPr>
              <p:grpSpPr>
                <a:xfrm>
                  <a:off x="0" y="0"/>
                  <a:ext cx="592955" cy="592955"/>
                  <a:chOff x="0" y="0"/>
                  <a:chExt cx="592954" cy="592954"/>
                </a:xfrm>
              </p:grpSpPr>
              <p:sp>
                <p:nvSpPr>
                  <p:cNvPr id="744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745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46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47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48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49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  <p:grpSp>
              <p:nvGrpSpPr>
                <p:cNvPr id="757" name="Group"/>
                <p:cNvGrpSpPr/>
                <p:nvPr/>
              </p:nvGrpSpPr>
              <p:grpSpPr>
                <a:xfrm>
                  <a:off x="614132" y="0"/>
                  <a:ext cx="592956" cy="592955"/>
                  <a:chOff x="0" y="0"/>
                  <a:chExt cx="592954" cy="592954"/>
                </a:xfrm>
              </p:grpSpPr>
              <p:sp>
                <p:nvSpPr>
                  <p:cNvPr id="751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752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53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54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55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756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760" name="num"/>
            <p:cNvSpPr txBox="1"/>
            <p:nvPr/>
          </p:nvSpPr>
          <p:spPr>
            <a:xfrm>
              <a:off x="5156592" y="0"/>
              <a:ext cx="3303608" cy="10635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num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Rectangle"/>
          <p:cNvSpPr/>
          <p:nvPr/>
        </p:nvSpPr>
        <p:spPr>
          <a:xfrm>
            <a:off x="1014986" y="8485193"/>
            <a:ext cx="5630633" cy="122041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4" name="Rectangle"/>
          <p:cNvSpPr/>
          <p:nvPr/>
        </p:nvSpPr>
        <p:spPr>
          <a:xfrm>
            <a:off x="1014986" y="5983497"/>
            <a:ext cx="5630633" cy="122041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818" name="Group"/>
          <p:cNvGrpSpPr/>
          <p:nvPr/>
        </p:nvGrpSpPr>
        <p:grpSpPr>
          <a:xfrm>
            <a:off x="1473619" y="669453"/>
            <a:ext cx="4713366" cy="2759625"/>
            <a:chOff x="0" y="0"/>
            <a:chExt cx="4713365" cy="2759623"/>
          </a:xfrm>
        </p:grpSpPr>
        <p:sp>
          <p:nvSpPr>
            <p:cNvPr id="765" name="Rectangle"/>
            <p:cNvSpPr/>
            <p:nvPr/>
          </p:nvSpPr>
          <p:spPr>
            <a:xfrm>
              <a:off x="1461210" y="557219"/>
              <a:ext cx="317656" cy="381186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6" name="Rectangle"/>
            <p:cNvSpPr/>
            <p:nvPr/>
          </p:nvSpPr>
          <p:spPr>
            <a:xfrm>
              <a:off x="1927104" y="578395"/>
              <a:ext cx="317655" cy="381187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7" name="Rectangle"/>
            <p:cNvSpPr/>
            <p:nvPr/>
          </p:nvSpPr>
          <p:spPr>
            <a:xfrm>
              <a:off x="2922421" y="366626"/>
              <a:ext cx="42355" cy="783549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8" name="Rectangle"/>
            <p:cNvSpPr/>
            <p:nvPr/>
          </p:nvSpPr>
          <p:spPr>
            <a:xfrm>
              <a:off x="889432" y="557219"/>
              <a:ext cx="232948" cy="465894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9" name="Shape"/>
            <p:cNvSpPr/>
            <p:nvPr/>
          </p:nvSpPr>
          <p:spPr>
            <a:xfrm>
              <a:off x="450796" y="1076013"/>
              <a:ext cx="161351" cy="254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39"/>
                  </a:lnTo>
                  <a:lnTo>
                    <a:pt x="0" y="5973"/>
                  </a:lnTo>
                  <a:lnTo>
                    <a:pt x="3815" y="12458"/>
                  </a:lnTo>
                  <a:lnTo>
                    <a:pt x="9053" y="17577"/>
                  </a:lnTo>
                  <a:lnTo>
                    <a:pt x="20260" y="21600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5759999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770" name="Rectangle"/>
            <p:cNvSpPr/>
            <p:nvPr/>
          </p:nvSpPr>
          <p:spPr>
            <a:xfrm>
              <a:off x="571778" y="980758"/>
              <a:ext cx="211770" cy="825903"/>
            </a:xfrm>
            <a:prstGeom prst="rect">
              <a:avLst/>
            </a:prstGeom>
            <a:gradFill flip="none" rotWithShape="1">
              <a:gsLst>
                <a:gs pos="24759">
                  <a:srgbClr val="58596B"/>
                </a:gs>
                <a:gs pos="70331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1" name="Rectangle"/>
            <p:cNvSpPr/>
            <p:nvPr/>
          </p:nvSpPr>
          <p:spPr>
            <a:xfrm>
              <a:off x="720017" y="1806660"/>
              <a:ext cx="3896563" cy="614133"/>
            </a:xfrm>
            <a:prstGeom prst="rect">
              <a:avLst/>
            </a:prstGeom>
            <a:solidFill>
              <a:srgbClr val="0000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2" name="Rectangle"/>
            <p:cNvSpPr/>
            <p:nvPr/>
          </p:nvSpPr>
          <p:spPr>
            <a:xfrm>
              <a:off x="656486" y="874873"/>
              <a:ext cx="3917740" cy="1016496"/>
            </a:xfrm>
            <a:prstGeom prst="rect">
              <a:avLst/>
            </a:prstGeom>
            <a:gradFill flip="none" rotWithShape="1">
              <a:gsLst>
                <a:gs pos="24759">
                  <a:srgbClr val="58596B"/>
                </a:gs>
                <a:gs pos="70331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3" name="Triangle"/>
            <p:cNvSpPr/>
            <p:nvPr/>
          </p:nvSpPr>
          <p:spPr>
            <a:xfrm flipH="1">
              <a:off x="-1" y="1933722"/>
              <a:ext cx="741195" cy="6353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4" name="Rectangle"/>
            <p:cNvSpPr/>
            <p:nvPr/>
          </p:nvSpPr>
          <p:spPr>
            <a:xfrm>
              <a:off x="2858891" y="811342"/>
              <a:ext cx="910610" cy="1122381"/>
            </a:xfrm>
            <a:prstGeom prst="rect">
              <a:avLst/>
            </a:prstGeom>
            <a:gradFill flip="none" rotWithShape="1">
              <a:gsLst>
                <a:gs pos="3667">
                  <a:srgbClr val="58596B"/>
                </a:gs>
                <a:gs pos="62015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5" name="Rectangle"/>
            <p:cNvSpPr/>
            <p:nvPr/>
          </p:nvSpPr>
          <p:spPr>
            <a:xfrm>
              <a:off x="3600084" y="663103"/>
              <a:ext cx="1058850" cy="1249443"/>
            </a:xfrm>
            <a:prstGeom prst="rect">
              <a:avLst/>
            </a:prstGeom>
            <a:gradFill flip="none" rotWithShape="1">
              <a:gsLst>
                <a:gs pos="0">
                  <a:srgbClr val="58596B"/>
                </a:gs>
                <a:gs pos="60569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779" name="Group"/>
            <p:cNvGrpSpPr/>
            <p:nvPr/>
          </p:nvGrpSpPr>
          <p:grpSpPr>
            <a:xfrm>
              <a:off x="3663615" y="874873"/>
              <a:ext cx="952965" cy="508248"/>
              <a:chOff x="0" y="0"/>
              <a:chExt cx="952963" cy="508247"/>
            </a:xfrm>
          </p:grpSpPr>
          <p:sp>
            <p:nvSpPr>
              <p:cNvPr id="776" name="Rectangle"/>
              <p:cNvSpPr/>
              <p:nvPr/>
            </p:nvSpPr>
            <p:spPr>
              <a:xfrm>
                <a:off x="0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77" name="Rectangle"/>
              <p:cNvSpPr/>
              <p:nvPr/>
            </p:nvSpPr>
            <p:spPr>
              <a:xfrm>
                <a:off x="329872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78" name="Rectangle"/>
              <p:cNvSpPr/>
              <p:nvPr/>
            </p:nvSpPr>
            <p:spPr>
              <a:xfrm>
                <a:off x="659744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780" name="Rectangle"/>
            <p:cNvSpPr/>
            <p:nvPr/>
          </p:nvSpPr>
          <p:spPr>
            <a:xfrm>
              <a:off x="1440034" y="1976076"/>
              <a:ext cx="338832" cy="614133"/>
            </a:xfrm>
            <a:prstGeom prst="rect">
              <a:avLst/>
            </a:prstGeom>
            <a:solidFill>
              <a:srgbClr val="0000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81" name="Shape"/>
            <p:cNvSpPr/>
            <p:nvPr/>
          </p:nvSpPr>
          <p:spPr>
            <a:xfrm>
              <a:off x="718941" y="0"/>
              <a:ext cx="572772" cy="656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60" y="21431"/>
                  </a:moveTo>
                  <a:lnTo>
                    <a:pt x="0" y="290"/>
                  </a:lnTo>
                  <a:lnTo>
                    <a:pt x="21600" y="0"/>
                  </a:lnTo>
                  <a:lnTo>
                    <a:pt x="16902" y="21600"/>
                  </a:lnTo>
                  <a:lnTo>
                    <a:pt x="4960" y="21431"/>
                  </a:lnTo>
                  <a:close/>
                </a:path>
              </a:pathLst>
            </a:cu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782" name="Shape"/>
            <p:cNvSpPr/>
            <p:nvPr/>
          </p:nvSpPr>
          <p:spPr>
            <a:xfrm flipH="1">
              <a:off x="3506277" y="208191"/>
              <a:ext cx="1207089" cy="487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" y="0"/>
                  </a:moveTo>
                  <a:lnTo>
                    <a:pt x="0" y="20796"/>
                  </a:lnTo>
                  <a:lnTo>
                    <a:pt x="21600" y="21600"/>
                  </a:lnTo>
                  <a:lnTo>
                    <a:pt x="21600" y="10836"/>
                  </a:lnTo>
                  <a:lnTo>
                    <a:pt x="8652" y="560"/>
                  </a:lnTo>
                  <a:lnTo>
                    <a:pt x="68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4D4956"/>
                </a:gs>
                <a:gs pos="0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783" name="Rectangle"/>
            <p:cNvSpPr/>
            <p:nvPr/>
          </p:nvSpPr>
          <p:spPr>
            <a:xfrm rot="16200000">
              <a:off x="2403586" y="461922"/>
              <a:ext cx="21178" cy="2350645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84" name="Rectangle"/>
            <p:cNvSpPr/>
            <p:nvPr/>
          </p:nvSpPr>
          <p:spPr>
            <a:xfrm rot="16200000">
              <a:off x="2583590" y="726634"/>
              <a:ext cx="21178" cy="1969460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85" name="Rectangle"/>
            <p:cNvSpPr/>
            <p:nvPr/>
          </p:nvSpPr>
          <p:spPr>
            <a:xfrm rot="2400000">
              <a:off x="1147266" y="1602235"/>
              <a:ext cx="21178" cy="296479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793" name="Group"/>
            <p:cNvGrpSpPr/>
            <p:nvPr/>
          </p:nvGrpSpPr>
          <p:grpSpPr>
            <a:xfrm>
              <a:off x="3684792" y="1849014"/>
              <a:ext cx="910611" cy="910610"/>
              <a:chOff x="0" y="0"/>
              <a:chExt cx="910609" cy="910609"/>
            </a:xfrm>
          </p:grpSpPr>
          <p:sp>
            <p:nvSpPr>
              <p:cNvPr id="786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791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787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88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89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90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792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801" name="Group"/>
            <p:cNvGrpSpPr/>
            <p:nvPr/>
          </p:nvGrpSpPr>
          <p:grpSpPr>
            <a:xfrm>
              <a:off x="2753006" y="1849014"/>
              <a:ext cx="910610" cy="910610"/>
              <a:chOff x="0" y="0"/>
              <a:chExt cx="910609" cy="910609"/>
            </a:xfrm>
          </p:grpSpPr>
          <p:sp>
            <p:nvSpPr>
              <p:cNvPr id="794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799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795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96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97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798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800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809" name="Group"/>
            <p:cNvGrpSpPr/>
            <p:nvPr/>
          </p:nvGrpSpPr>
          <p:grpSpPr>
            <a:xfrm>
              <a:off x="1821219" y="1849014"/>
              <a:ext cx="910611" cy="910610"/>
              <a:chOff x="0" y="0"/>
              <a:chExt cx="910609" cy="910609"/>
            </a:xfrm>
          </p:grpSpPr>
          <p:sp>
            <p:nvSpPr>
              <p:cNvPr id="802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807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803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04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05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06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808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816" name="Group"/>
            <p:cNvGrpSpPr/>
            <p:nvPr/>
          </p:nvGrpSpPr>
          <p:grpSpPr>
            <a:xfrm>
              <a:off x="804724" y="2145491"/>
              <a:ext cx="592956" cy="592956"/>
              <a:chOff x="0" y="0"/>
              <a:chExt cx="592954" cy="592954"/>
            </a:xfrm>
          </p:grpSpPr>
          <p:sp>
            <p:nvSpPr>
              <p:cNvPr id="810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11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12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13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14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15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817" name="Rectangle"/>
            <p:cNvSpPr/>
            <p:nvPr/>
          </p:nvSpPr>
          <p:spPr>
            <a:xfrm rot="2400000">
              <a:off x="1538890" y="1682809"/>
              <a:ext cx="21178" cy="211771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819" name="Rectangle"/>
          <p:cNvSpPr/>
          <p:nvPr/>
        </p:nvSpPr>
        <p:spPr>
          <a:xfrm>
            <a:off x="13756262" y="993726"/>
            <a:ext cx="8386082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0" name="c(&quot;a&quot;, &quot;b&quot;, &quot;c&quot;)"/>
          <p:cNvSpPr txBox="1"/>
          <p:nvPr/>
        </p:nvSpPr>
        <p:spPr>
          <a:xfrm>
            <a:off x="14275097" y="1520821"/>
            <a:ext cx="7306056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c("a", "b", "c")</a:t>
            </a:r>
          </a:p>
        </p:txBody>
      </p:sp>
      <p:sp>
        <p:nvSpPr>
          <p:cNvPr id="821" name="Rectangle"/>
          <p:cNvSpPr/>
          <p:nvPr/>
        </p:nvSpPr>
        <p:spPr>
          <a:xfrm>
            <a:off x="6323145" y="993726"/>
            <a:ext cx="3917741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2" name="Rectangle"/>
          <p:cNvSpPr/>
          <p:nvPr/>
        </p:nvSpPr>
        <p:spPr>
          <a:xfrm>
            <a:off x="10706779" y="993726"/>
            <a:ext cx="2583591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3" name="c(8, 9)"/>
          <p:cNvSpPr txBox="1"/>
          <p:nvPr/>
        </p:nvSpPr>
        <p:spPr>
          <a:xfrm>
            <a:off x="6640800" y="1520821"/>
            <a:ext cx="330360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c(8, 9)</a:t>
            </a:r>
          </a:p>
        </p:txBody>
      </p:sp>
      <p:sp>
        <p:nvSpPr>
          <p:cNvPr id="824" name="TRUE"/>
          <p:cNvSpPr txBox="1"/>
          <p:nvPr/>
        </p:nvSpPr>
        <p:spPr>
          <a:xfrm>
            <a:off x="10992668" y="1520821"/>
            <a:ext cx="196945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TRUE</a:t>
            </a:r>
          </a:p>
        </p:txBody>
      </p:sp>
      <p:grpSp>
        <p:nvGrpSpPr>
          <p:cNvPr id="899" name="Group"/>
          <p:cNvGrpSpPr/>
          <p:nvPr/>
        </p:nvGrpSpPr>
        <p:grpSpPr>
          <a:xfrm>
            <a:off x="6577269" y="2730237"/>
            <a:ext cx="15438012" cy="592956"/>
            <a:chOff x="0" y="0"/>
            <a:chExt cx="15438010" cy="592954"/>
          </a:xfrm>
        </p:grpSpPr>
        <p:grpSp>
          <p:nvGrpSpPr>
            <p:cNvPr id="839" name="Group"/>
            <p:cNvGrpSpPr/>
            <p:nvPr/>
          </p:nvGrpSpPr>
          <p:grpSpPr>
            <a:xfrm>
              <a:off x="0" y="0"/>
              <a:ext cx="1207088" cy="592955"/>
              <a:chOff x="0" y="0"/>
              <a:chExt cx="1207087" cy="592954"/>
            </a:xfrm>
          </p:grpSpPr>
          <p:grpSp>
            <p:nvGrpSpPr>
              <p:cNvPr id="831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825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26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27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28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29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30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838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832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33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34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35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36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37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854" name="Group"/>
            <p:cNvGrpSpPr/>
            <p:nvPr/>
          </p:nvGrpSpPr>
          <p:grpSpPr>
            <a:xfrm>
              <a:off x="2244758" y="0"/>
              <a:ext cx="1207088" cy="592955"/>
              <a:chOff x="0" y="0"/>
              <a:chExt cx="1207087" cy="592954"/>
            </a:xfrm>
          </p:grpSpPr>
          <p:grpSp>
            <p:nvGrpSpPr>
              <p:cNvPr id="846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840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41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42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43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44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45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853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847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48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49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50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51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52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869" name="Group"/>
            <p:cNvGrpSpPr/>
            <p:nvPr/>
          </p:nvGrpSpPr>
          <p:grpSpPr>
            <a:xfrm>
              <a:off x="7517824" y="0"/>
              <a:ext cx="1207088" cy="592955"/>
              <a:chOff x="0" y="0"/>
              <a:chExt cx="1207087" cy="592954"/>
            </a:xfrm>
          </p:grpSpPr>
          <p:grpSp>
            <p:nvGrpSpPr>
              <p:cNvPr id="861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855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56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57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58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59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60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868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862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63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64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65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66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67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884" name="Group"/>
            <p:cNvGrpSpPr/>
            <p:nvPr/>
          </p:nvGrpSpPr>
          <p:grpSpPr>
            <a:xfrm>
              <a:off x="14230923" y="0"/>
              <a:ext cx="1207088" cy="592955"/>
              <a:chOff x="0" y="0"/>
              <a:chExt cx="1207087" cy="592954"/>
            </a:xfrm>
          </p:grpSpPr>
          <p:grpSp>
            <p:nvGrpSpPr>
              <p:cNvPr id="876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870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71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72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73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74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75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883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877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78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79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80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81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882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891" name="Group"/>
            <p:cNvGrpSpPr/>
            <p:nvPr/>
          </p:nvGrpSpPr>
          <p:grpSpPr>
            <a:xfrm>
              <a:off x="6035436" y="0"/>
              <a:ext cx="592956" cy="592955"/>
              <a:chOff x="0" y="0"/>
              <a:chExt cx="592954" cy="592954"/>
            </a:xfrm>
          </p:grpSpPr>
          <p:sp>
            <p:nvSpPr>
              <p:cNvPr id="885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86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87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88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89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90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898" name="Group"/>
            <p:cNvGrpSpPr/>
            <p:nvPr/>
          </p:nvGrpSpPr>
          <p:grpSpPr>
            <a:xfrm>
              <a:off x="4256571" y="0"/>
              <a:ext cx="592956" cy="592955"/>
              <a:chOff x="0" y="0"/>
              <a:chExt cx="592954" cy="592954"/>
            </a:xfrm>
          </p:grpSpPr>
          <p:sp>
            <p:nvSpPr>
              <p:cNvPr id="892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93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94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95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96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97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pic>
        <p:nvPicPr>
          <p:cNvPr id="900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90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02" name="num"/>
          <p:cNvSpPr txBox="1"/>
          <p:nvPr/>
        </p:nvSpPr>
        <p:spPr>
          <a:xfrm>
            <a:off x="6630212" y="27151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num</a:t>
            </a:r>
          </a:p>
        </p:txBody>
      </p:sp>
      <p:sp>
        <p:nvSpPr>
          <p:cNvPr id="903" name="log"/>
          <p:cNvSpPr txBox="1"/>
          <p:nvPr/>
        </p:nvSpPr>
        <p:spPr>
          <a:xfrm>
            <a:off x="10325593" y="27151"/>
            <a:ext cx="330360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log</a:t>
            </a:r>
          </a:p>
        </p:txBody>
      </p:sp>
      <p:sp>
        <p:nvSpPr>
          <p:cNvPr id="904" name="cha"/>
          <p:cNvSpPr txBox="1"/>
          <p:nvPr/>
        </p:nvSpPr>
        <p:spPr>
          <a:xfrm>
            <a:off x="16297498" y="27151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</a:t>
            </a:r>
          </a:p>
        </p:txBody>
      </p:sp>
      <p:sp>
        <p:nvSpPr>
          <p:cNvPr id="905" name="lst[&quot;num&quot;]"/>
          <p:cNvSpPr txBox="1"/>
          <p:nvPr/>
        </p:nvSpPr>
        <p:spPr>
          <a:xfrm>
            <a:off x="1473619" y="6041545"/>
            <a:ext cx="4943011" cy="106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["num"]</a:t>
            </a:r>
          </a:p>
        </p:txBody>
      </p:sp>
      <p:grpSp>
        <p:nvGrpSpPr>
          <p:cNvPr id="994" name="Group"/>
          <p:cNvGrpSpPr/>
          <p:nvPr/>
        </p:nvGrpSpPr>
        <p:grpSpPr>
          <a:xfrm>
            <a:off x="7593765" y="3601263"/>
            <a:ext cx="8767266" cy="3401928"/>
            <a:chOff x="0" y="0"/>
            <a:chExt cx="8767265" cy="3401926"/>
          </a:xfrm>
        </p:grpSpPr>
        <p:grpSp>
          <p:nvGrpSpPr>
            <p:cNvPr id="959" name="Group"/>
            <p:cNvGrpSpPr/>
            <p:nvPr/>
          </p:nvGrpSpPr>
          <p:grpSpPr>
            <a:xfrm>
              <a:off x="-1" y="642302"/>
              <a:ext cx="4713367" cy="2759625"/>
              <a:chOff x="0" y="0"/>
              <a:chExt cx="4713365" cy="2759623"/>
            </a:xfrm>
          </p:grpSpPr>
          <p:sp>
            <p:nvSpPr>
              <p:cNvPr id="906" name="Rectangle"/>
              <p:cNvSpPr/>
              <p:nvPr/>
            </p:nvSpPr>
            <p:spPr>
              <a:xfrm>
                <a:off x="1461210" y="557219"/>
                <a:ext cx="317656" cy="381186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07" name="Rectangle"/>
              <p:cNvSpPr/>
              <p:nvPr/>
            </p:nvSpPr>
            <p:spPr>
              <a:xfrm>
                <a:off x="1927104" y="578395"/>
                <a:ext cx="317655" cy="381187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08" name="Rectangle"/>
              <p:cNvSpPr/>
              <p:nvPr/>
            </p:nvSpPr>
            <p:spPr>
              <a:xfrm>
                <a:off x="2922421" y="366626"/>
                <a:ext cx="42355" cy="783549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09" name="Rectangle"/>
              <p:cNvSpPr/>
              <p:nvPr/>
            </p:nvSpPr>
            <p:spPr>
              <a:xfrm>
                <a:off x="889432" y="557219"/>
                <a:ext cx="232948" cy="465894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10" name="Shape"/>
              <p:cNvSpPr/>
              <p:nvPr/>
            </p:nvSpPr>
            <p:spPr>
              <a:xfrm>
                <a:off x="450796" y="1076013"/>
                <a:ext cx="161351" cy="2542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9"/>
                    </a:lnTo>
                    <a:lnTo>
                      <a:pt x="0" y="5973"/>
                    </a:lnTo>
                    <a:lnTo>
                      <a:pt x="3815" y="12458"/>
                    </a:lnTo>
                    <a:lnTo>
                      <a:pt x="9053" y="17577"/>
                    </a:lnTo>
                    <a:lnTo>
                      <a:pt x="2026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5759999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200"/>
                </a:pPr>
                <a:endParaRPr/>
              </a:p>
            </p:txBody>
          </p:sp>
          <p:sp>
            <p:nvSpPr>
              <p:cNvPr id="911" name="Rectangle"/>
              <p:cNvSpPr/>
              <p:nvPr/>
            </p:nvSpPr>
            <p:spPr>
              <a:xfrm>
                <a:off x="571778" y="980758"/>
                <a:ext cx="211770" cy="825903"/>
              </a:xfrm>
              <a:prstGeom prst="rect">
                <a:avLst/>
              </a:prstGeom>
              <a:gradFill flip="none" rotWithShape="1">
                <a:gsLst>
                  <a:gs pos="24759">
                    <a:srgbClr val="58596B"/>
                  </a:gs>
                  <a:gs pos="70331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12" name="Rectangle"/>
              <p:cNvSpPr/>
              <p:nvPr/>
            </p:nvSpPr>
            <p:spPr>
              <a:xfrm>
                <a:off x="720017" y="1806660"/>
                <a:ext cx="3896563" cy="614133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13" name="Rectangle"/>
              <p:cNvSpPr/>
              <p:nvPr/>
            </p:nvSpPr>
            <p:spPr>
              <a:xfrm>
                <a:off x="656486" y="874873"/>
                <a:ext cx="3917740" cy="1016496"/>
              </a:xfrm>
              <a:prstGeom prst="rect">
                <a:avLst/>
              </a:prstGeom>
              <a:gradFill flip="none" rotWithShape="1">
                <a:gsLst>
                  <a:gs pos="24759">
                    <a:srgbClr val="58596B"/>
                  </a:gs>
                  <a:gs pos="70331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14" name="Triangle"/>
              <p:cNvSpPr/>
              <p:nvPr/>
            </p:nvSpPr>
            <p:spPr>
              <a:xfrm flipH="1">
                <a:off x="-1" y="1933722"/>
                <a:ext cx="741195" cy="6353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15" name="Rectangle"/>
              <p:cNvSpPr/>
              <p:nvPr/>
            </p:nvSpPr>
            <p:spPr>
              <a:xfrm>
                <a:off x="2858891" y="811342"/>
                <a:ext cx="910610" cy="1122381"/>
              </a:xfrm>
              <a:prstGeom prst="rect">
                <a:avLst/>
              </a:prstGeom>
              <a:gradFill flip="none" rotWithShape="1">
                <a:gsLst>
                  <a:gs pos="3667">
                    <a:srgbClr val="58596B"/>
                  </a:gs>
                  <a:gs pos="62015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16" name="Rectangle"/>
              <p:cNvSpPr/>
              <p:nvPr/>
            </p:nvSpPr>
            <p:spPr>
              <a:xfrm>
                <a:off x="3600084" y="663103"/>
                <a:ext cx="1058850" cy="1249443"/>
              </a:xfrm>
              <a:prstGeom prst="rect">
                <a:avLst/>
              </a:prstGeom>
              <a:gradFill flip="none" rotWithShape="1">
                <a:gsLst>
                  <a:gs pos="0">
                    <a:srgbClr val="58596B"/>
                  </a:gs>
                  <a:gs pos="60569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920" name="Group"/>
              <p:cNvGrpSpPr/>
              <p:nvPr/>
            </p:nvGrpSpPr>
            <p:grpSpPr>
              <a:xfrm>
                <a:off x="3663615" y="874873"/>
                <a:ext cx="952965" cy="508248"/>
                <a:chOff x="0" y="0"/>
                <a:chExt cx="952963" cy="508247"/>
              </a:xfrm>
            </p:grpSpPr>
            <p:sp>
              <p:nvSpPr>
                <p:cNvPr id="917" name="Rectangle"/>
                <p:cNvSpPr/>
                <p:nvPr/>
              </p:nvSpPr>
              <p:spPr>
                <a:xfrm>
                  <a:off x="0" y="0"/>
                  <a:ext cx="293220" cy="508248"/>
                </a:xfrm>
                <a:prstGeom prst="rect">
                  <a:avLst/>
                </a:prstGeom>
                <a:solidFill>
                  <a:srgbClr val="000000"/>
                </a:solidFill>
                <a:ln w="254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918" name="Rectangle"/>
                <p:cNvSpPr/>
                <p:nvPr/>
              </p:nvSpPr>
              <p:spPr>
                <a:xfrm>
                  <a:off x="329872" y="0"/>
                  <a:ext cx="293220" cy="508248"/>
                </a:xfrm>
                <a:prstGeom prst="rect">
                  <a:avLst/>
                </a:prstGeom>
                <a:solidFill>
                  <a:srgbClr val="000000"/>
                </a:solidFill>
                <a:ln w="254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919" name="Rectangle"/>
                <p:cNvSpPr/>
                <p:nvPr/>
              </p:nvSpPr>
              <p:spPr>
                <a:xfrm>
                  <a:off x="659744" y="0"/>
                  <a:ext cx="293220" cy="508248"/>
                </a:xfrm>
                <a:prstGeom prst="rect">
                  <a:avLst/>
                </a:prstGeom>
                <a:solidFill>
                  <a:srgbClr val="000000"/>
                </a:solidFill>
                <a:ln w="254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921" name="Rectangle"/>
              <p:cNvSpPr/>
              <p:nvPr/>
            </p:nvSpPr>
            <p:spPr>
              <a:xfrm>
                <a:off x="1440034" y="1976076"/>
                <a:ext cx="338832" cy="614133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22" name="Shape"/>
              <p:cNvSpPr/>
              <p:nvPr/>
            </p:nvSpPr>
            <p:spPr>
              <a:xfrm>
                <a:off x="718941" y="0"/>
                <a:ext cx="572772" cy="656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60" y="21431"/>
                    </a:moveTo>
                    <a:lnTo>
                      <a:pt x="0" y="290"/>
                    </a:lnTo>
                    <a:lnTo>
                      <a:pt x="21600" y="0"/>
                    </a:lnTo>
                    <a:lnTo>
                      <a:pt x="16902" y="21600"/>
                    </a:lnTo>
                    <a:lnTo>
                      <a:pt x="4960" y="21431"/>
                    </a:lnTo>
                    <a:close/>
                  </a:path>
                </a:pathLst>
              </a:cu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200"/>
                </a:pPr>
                <a:endParaRPr/>
              </a:p>
            </p:txBody>
          </p:sp>
          <p:sp>
            <p:nvSpPr>
              <p:cNvPr id="923" name="Shape"/>
              <p:cNvSpPr/>
              <p:nvPr/>
            </p:nvSpPr>
            <p:spPr>
              <a:xfrm flipH="1">
                <a:off x="3506277" y="208191"/>
                <a:ext cx="1207089" cy="487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8" y="0"/>
                    </a:moveTo>
                    <a:lnTo>
                      <a:pt x="0" y="20796"/>
                    </a:lnTo>
                    <a:lnTo>
                      <a:pt x="21600" y="21600"/>
                    </a:lnTo>
                    <a:lnTo>
                      <a:pt x="21600" y="10836"/>
                    </a:lnTo>
                    <a:lnTo>
                      <a:pt x="8652" y="560"/>
                    </a:lnTo>
                    <a:lnTo>
                      <a:pt x="68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4D4956"/>
                  </a:gs>
                  <a:gs pos="0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200"/>
                </a:pPr>
                <a:endParaRPr/>
              </a:p>
            </p:txBody>
          </p:sp>
          <p:sp>
            <p:nvSpPr>
              <p:cNvPr id="924" name="Rectangle"/>
              <p:cNvSpPr/>
              <p:nvPr/>
            </p:nvSpPr>
            <p:spPr>
              <a:xfrm rot="16200000">
                <a:off x="2403586" y="461922"/>
                <a:ext cx="21178" cy="2350645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25" name="Rectangle"/>
              <p:cNvSpPr/>
              <p:nvPr/>
            </p:nvSpPr>
            <p:spPr>
              <a:xfrm rot="16200000">
                <a:off x="2583590" y="726634"/>
                <a:ext cx="21178" cy="1969460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26" name="Rectangle"/>
              <p:cNvSpPr/>
              <p:nvPr/>
            </p:nvSpPr>
            <p:spPr>
              <a:xfrm rot="2400000">
                <a:off x="1147266" y="1602235"/>
                <a:ext cx="21178" cy="296479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934" name="Group"/>
              <p:cNvGrpSpPr/>
              <p:nvPr/>
            </p:nvGrpSpPr>
            <p:grpSpPr>
              <a:xfrm>
                <a:off x="3684792" y="1849014"/>
                <a:ext cx="910611" cy="910610"/>
                <a:chOff x="0" y="0"/>
                <a:chExt cx="910609" cy="910609"/>
              </a:xfrm>
            </p:grpSpPr>
            <p:sp>
              <p:nvSpPr>
                <p:cNvPr id="927" name="Circle"/>
                <p:cNvSpPr/>
                <p:nvPr/>
              </p:nvSpPr>
              <p:spPr>
                <a:xfrm>
                  <a:off x="0" y="0"/>
                  <a:ext cx="910610" cy="910610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grpSp>
              <p:nvGrpSpPr>
                <p:cNvPr id="932" name="Group"/>
                <p:cNvGrpSpPr/>
                <p:nvPr/>
              </p:nvGrpSpPr>
              <p:grpSpPr>
                <a:xfrm>
                  <a:off x="50375" y="41014"/>
                  <a:ext cx="821804" cy="821805"/>
                  <a:chOff x="6682" y="0"/>
                  <a:chExt cx="821803" cy="821803"/>
                </a:xfrm>
              </p:grpSpPr>
              <p:sp>
                <p:nvSpPr>
                  <p:cNvPr id="928" name="Line"/>
                  <p:cNvSpPr/>
                  <p:nvPr/>
                </p:nvSpPr>
                <p:spPr>
                  <a:xfrm>
                    <a:off x="116035" y="137615"/>
                    <a:ext cx="581104" cy="581104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29" name="Line"/>
                  <p:cNvSpPr/>
                  <p:nvPr/>
                </p:nvSpPr>
                <p:spPr>
                  <a:xfrm flipH="1">
                    <a:off x="104546" y="152780"/>
                    <a:ext cx="626077" cy="53234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30" name="Line"/>
                  <p:cNvSpPr/>
                  <p:nvPr/>
                </p:nvSpPr>
                <p:spPr>
                  <a:xfrm flipV="1">
                    <a:off x="6682" y="418952"/>
                    <a:ext cx="821805" cy="1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31" name="Line"/>
                  <p:cNvSpPr/>
                  <p:nvPr/>
                </p:nvSpPr>
                <p:spPr>
                  <a:xfrm flipH="1" flipV="1">
                    <a:off x="409563" y="-1"/>
                    <a:ext cx="1" cy="82180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</p:grpSp>
            <p:sp>
              <p:nvSpPr>
                <p:cNvPr id="933" name="Circle"/>
                <p:cNvSpPr/>
                <p:nvPr/>
              </p:nvSpPr>
              <p:spPr>
                <a:xfrm>
                  <a:off x="317654" y="338831"/>
                  <a:ext cx="254125" cy="254125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942" name="Group"/>
              <p:cNvGrpSpPr/>
              <p:nvPr/>
            </p:nvGrpSpPr>
            <p:grpSpPr>
              <a:xfrm>
                <a:off x="2753006" y="1849014"/>
                <a:ext cx="910610" cy="910610"/>
                <a:chOff x="0" y="0"/>
                <a:chExt cx="910609" cy="910609"/>
              </a:xfrm>
            </p:grpSpPr>
            <p:sp>
              <p:nvSpPr>
                <p:cNvPr id="935" name="Circle"/>
                <p:cNvSpPr/>
                <p:nvPr/>
              </p:nvSpPr>
              <p:spPr>
                <a:xfrm>
                  <a:off x="0" y="0"/>
                  <a:ext cx="910610" cy="910610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grpSp>
              <p:nvGrpSpPr>
                <p:cNvPr id="940" name="Group"/>
                <p:cNvGrpSpPr/>
                <p:nvPr/>
              </p:nvGrpSpPr>
              <p:grpSpPr>
                <a:xfrm>
                  <a:off x="50375" y="41014"/>
                  <a:ext cx="821804" cy="821805"/>
                  <a:chOff x="6682" y="0"/>
                  <a:chExt cx="821803" cy="821803"/>
                </a:xfrm>
              </p:grpSpPr>
              <p:sp>
                <p:nvSpPr>
                  <p:cNvPr id="936" name="Line"/>
                  <p:cNvSpPr/>
                  <p:nvPr/>
                </p:nvSpPr>
                <p:spPr>
                  <a:xfrm>
                    <a:off x="116035" y="137615"/>
                    <a:ext cx="581104" cy="581104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37" name="Line"/>
                  <p:cNvSpPr/>
                  <p:nvPr/>
                </p:nvSpPr>
                <p:spPr>
                  <a:xfrm flipH="1">
                    <a:off x="104546" y="152780"/>
                    <a:ext cx="626077" cy="53234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38" name="Line"/>
                  <p:cNvSpPr/>
                  <p:nvPr/>
                </p:nvSpPr>
                <p:spPr>
                  <a:xfrm flipV="1">
                    <a:off x="6682" y="418952"/>
                    <a:ext cx="821805" cy="1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39" name="Line"/>
                  <p:cNvSpPr/>
                  <p:nvPr/>
                </p:nvSpPr>
                <p:spPr>
                  <a:xfrm flipH="1" flipV="1">
                    <a:off x="409563" y="-1"/>
                    <a:ext cx="1" cy="82180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</p:grpSp>
            <p:sp>
              <p:nvSpPr>
                <p:cNvPr id="941" name="Circle"/>
                <p:cNvSpPr/>
                <p:nvPr/>
              </p:nvSpPr>
              <p:spPr>
                <a:xfrm>
                  <a:off x="317654" y="338831"/>
                  <a:ext cx="254125" cy="254125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950" name="Group"/>
              <p:cNvGrpSpPr/>
              <p:nvPr/>
            </p:nvGrpSpPr>
            <p:grpSpPr>
              <a:xfrm>
                <a:off x="1821219" y="1849014"/>
                <a:ext cx="910611" cy="910610"/>
                <a:chOff x="0" y="0"/>
                <a:chExt cx="910609" cy="910609"/>
              </a:xfrm>
            </p:grpSpPr>
            <p:sp>
              <p:nvSpPr>
                <p:cNvPr id="943" name="Circle"/>
                <p:cNvSpPr/>
                <p:nvPr/>
              </p:nvSpPr>
              <p:spPr>
                <a:xfrm>
                  <a:off x="0" y="0"/>
                  <a:ext cx="910610" cy="910610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grpSp>
              <p:nvGrpSpPr>
                <p:cNvPr id="948" name="Group"/>
                <p:cNvGrpSpPr/>
                <p:nvPr/>
              </p:nvGrpSpPr>
              <p:grpSpPr>
                <a:xfrm>
                  <a:off x="50375" y="41014"/>
                  <a:ext cx="821804" cy="821805"/>
                  <a:chOff x="6682" y="0"/>
                  <a:chExt cx="821803" cy="821803"/>
                </a:xfrm>
              </p:grpSpPr>
              <p:sp>
                <p:nvSpPr>
                  <p:cNvPr id="944" name="Line"/>
                  <p:cNvSpPr/>
                  <p:nvPr/>
                </p:nvSpPr>
                <p:spPr>
                  <a:xfrm>
                    <a:off x="116035" y="137615"/>
                    <a:ext cx="581104" cy="581104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45" name="Line"/>
                  <p:cNvSpPr/>
                  <p:nvPr/>
                </p:nvSpPr>
                <p:spPr>
                  <a:xfrm flipH="1">
                    <a:off x="104546" y="152780"/>
                    <a:ext cx="626077" cy="53234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46" name="Line"/>
                  <p:cNvSpPr/>
                  <p:nvPr/>
                </p:nvSpPr>
                <p:spPr>
                  <a:xfrm flipV="1">
                    <a:off x="6682" y="418952"/>
                    <a:ext cx="821805" cy="1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47" name="Line"/>
                  <p:cNvSpPr/>
                  <p:nvPr/>
                </p:nvSpPr>
                <p:spPr>
                  <a:xfrm flipH="1" flipV="1">
                    <a:off x="409563" y="-1"/>
                    <a:ext cx="1" cy="82180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</p:grpSp>
            <p:sp>
              <p:nvSpPr>
                <p:cNvPr id="949" name="Circle"/>
                <p:cNvSpPr/>
                <p:nvPr/>
              </p:nvSpPr>
              <p:spPr>
                <a:xfrm>
                  <a:off x="317654" y="338831"/>
                  <a:ext cx="254125" cy="254125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957" name="Group"/>
              <p:cNvGrpSpPr/>
              <p:nvPr/>
            </p:nvGrpSpPr>
            <p:grpSpPr>
              <a:xfrm>
                <a:off x="804724" y="2145491"/>
                <a:ext cx="592956" cy="592956"/>
                <a:chOff x="0" y="0"/>
                <a:chExt cx="592954" cy="592954"/>
              </a:xfrm>
            </p:grpSpPr>
            <p:sp>
              <p:nvSpPr>
                <p:cNvPr id="951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952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953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954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955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956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958" name="Rectangle"/>
              <p:cNvSpPr/>
              <p:nvPr/>
            </p:nvSpPr>
            <p:spPr>
              <a:xfrm rot="2400000">
                <a:off x="1538890" y="1682809"/>
                <a:ext cx="21178" cy="211771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960" name="Rectangle"/>
            <p:cNvSpPr/>
            <p:nvPr/>
          </p:nvSpPr>
          <p:spPr>
            <a:xfrm>
              <a:off x="4849526" y="966574"/>
              <a:ext cx="3917740" cy="2117698"/>
            </a:xfrm>
            <a:prstGeom prst="rect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61" name="c(8, 9)"/>
            <p:cNvSpPr txBox="1"/>
            <p:nvPr/>
          </p:nvSpPr>
          <p:spPr>
            <a:xfrm>
              <a:off x="5167181" y="1493669"/>
              <a:ext cx="3303608" cy="10635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c(8, 9)</a:t>
              </a:r>
            </a:p>
          </p:txBody>
        </p:sp>
        <p:grpSp>
          <p:nvGrpSpPr>
            <p:cNvPr id="992" name="Group"/>
            <p:cNvGrpSpPr/>
            <p:nvPr/>
          </p:nvGrpSpPr>
          <p:grpSpPr>
            <a:xfrm>
              <a:off x="5103650" y="2703086"/>
              <a:ext cx="3451847" cy="592956"/>
              <a:chOff x="0" y="0"/>
              <a:chExt cx="3451845" cy="592954"/>
            </a:xfrm>
          </p:grpSpPr>
          <p:grpSp>
            <p:nvGrpSpPr>
              <p:cNvPr id="976" name="Group"/>
              <p:cNvGrpSpPr/>
              <p:nvPr/>
            </p:nvGrpSpPr>
            <p:grpSpPr>
              <a:xfrm>
                <a:off x="0" y="0"/>
                <a:ext cx="1207088" cy="592955"/>
                <a:chOff x="0" y="0"/>
                <a:chExt cx="1207087" cy="592954"/>
              </a:xfrm>
            </p:grpSpPr>
            <p:grpSp>
              <p:nvGrpSpPr>
                <p:cNvPr id="968" name="Group"/>
                <p:cNvGrpSpPr/>
                <p:nvPr/>
              </p:nvGrpSpPr>
              <p:grpSpPr>
                <a:xfrm>
                  <a:off x="0" y="0"/>
                  <a:ext cx="592955" cy="592955"/>
                  <a:chOff x="0" y="0"/>
                  <a:chExt cx="592954" cy="592954"/>
                </a:xfrm>
              </p:grpSpPr>
              <p:sp>
                <p:nvSpPr>
                  <p:cNvPr id="962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963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64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65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66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67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5" name="Group"/>
                <p:cNvGrpSpPr/>
                <p:nvPr/>
              </p:nvGrpSpPr>
              <p:grpSpPr>
                <a:xfrm>
                  <a:off x="614132" y="0"/>
                  <a:ext cx="592956" cy="592955"/>
                  <a:chOff x="0" y="0"/>
                  <a:chExt cx="592954" cy="592954"/>
                </a:xfrm>
              </p:grpSpPr>
              <p:sp>
                <p:nvSpPr>
                  <p:cNvPr id="969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970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71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72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73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74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991" name="Group"/>
              <p:cNvGrpSpPr/>
              <p:nvPr/>
            </p:nvGrpSpPr>
            <p:grpSpPr>
              <a:xfrm>
                <a:off x="2244758" y="0"/>
                <a:ext cx="1207088" cy="592955"/>
                <a:chOff x="0" y="0"/>
                <a:chExt cx="1207087" cy="592954"/>
              </a:xfrm>
            </p:grpSpPr>
            <p:grpSp>
              <p:nvGrpSpPr>
                <p:cNvPr id="983" name="Group"/>
                <p:cNvGrpSpPr/>
                <p:nvPr/>
              </p:nvGrpSpPr>
              <p:grpSpPr>
                <a:xfrm>
                  <a:off x="0" y="0"/>
                  <a:ext cx="592955" cy="592955"/>
                  <a:chOff x="0" y="0"/>
                  <a:chExt cx="592954" cy="592954"/>
                </a:xfrm>
              </p:grpSpPr>
              <p:sp>
                <p:nvSpPr>
                  <p:cNvPr id="977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978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79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80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81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82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  <p:grpSp>
              <p:nvGrpSpPr>
                <p:cNvPr id="990" name="Group"/>
                <p:cNvGrpSpPr/>
                <p:nvPr/>
              </p:nvGrpSpPr>
              <p:grpSpPr>
                <a:xfrm>
                  <a:off x="614132" y="0"/>
                  <a:ext cx="592956" cy="592955"/>
                  <a:chOff x="0" y="0"/>
                  <a:chExt cx="592954" cy="592954"/>
                </a:xfrm>
              </p:grpSpPr>
              <p:sp>
                <p:nvSpPr>
                  <p:cNvPr id="984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985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86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87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88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989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993" name="num"/>
            <p:cNvSpPr txBox="1"/>
            <p:nvPr/>
          </p:nvSpPr>
          <p:spPr>
            <a:xfrm>
              <a:off x="5156592" y="0"/>
              <a:ext cx="3303608" cy="10635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num</a:t>
              </a:r>
            </a:p>
          </p:txBody>
        </p:sp>
      </p:grpSp>
      <p:sp>
        <p:nvSpPr>
          <p:cNvPr id="995" name="lst[[&quot;num&quot;]]"/>
          <p:cNvSpPr txBox="1"/>
          <p:nvPr/>
        </p:nvSpPr>
        <p:spPr>
          <a:xfrm>
            <a:off x="1473619" y="8567743"/>
            <a:ext cx="4943011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[["num"]]</a:t>
            </a:r>
          </a:p>
        </p:txBody>
      </p:sp>
      <p:sp>
        <p:nvSpPr>
          <p:cNvPr id="996" name="c(8, 9)"/>
          <p:cNvSpPr txBox="1"/>
          <p:nvPr/>
        </p:nvSpPr>
        <p:spPr>
          <a:xfrm>
            <a:off x="12644471" y="8567743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c(8, 9)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Rectangle"/>
          <p:cNvSpPr/>
          <p:nvPr/>
        </p:nvSpPr>
        <p:spPr>
          <a:xfrm>
            <a:off x="1014986" y="11043640"/>
            <a:ext cx="5630633" cy="122041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99" name="Rectangle"/>
          <p:cNvSpPr/>
          <p:nvPr/>
        </p:nvSpPr>
        <p:spPr>
          <a:xfrm>
            <a:off x="1014986" y="8485193"/>
            <a:ext cx="5630633" cy="122041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00" name="Rectangle"/>
          <p:cNvSpPr/>
          <p:nvPr/>
        </p:nvSpPr>
        <p:spPr>
          <a:xfrm>
            <a:off x="1014986" y="5983497"/>
            <a:ext cx="5630633" cy="122041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054" name="Group"/>
          <p:cNvGrpSpPr/>
          <p:nvPr/>
        </p:nvGrpSpPr>
        <p:grpSpPr>
          <a:xfrm>
            <a:off x="1473619" y="669453"/>
            <a:ext cx="4713366" cy="2759625"/>
            <a:chOff x="0" y="0"/>
            <a:chExt cx="4713365" cy="2759623"/>
          </a:xfrm>
        </p:grpSpPr>
        <p:sp>
          <p:nvSpPr>
            <p:cNvPr id="1001" name="Rectangle"/>
            <p:cNvSpPr/>
            <p:nvPr/>
          </p:nvSpPr>
          <p:spPr>
            <a:xfrm>
              <a:off x="1461210" y="557219"/>
              <a:ext cx="317656" cy="381186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2" name="Rectangle"/>
            <p:cNvSpPr/>
            <p:nvPr/>
          </p:nvSpPr>
          <p:spPr>
            <a:xfrm>
              <a:off x="1927104" y="578395"/>
              <a:ext cx="317655" cy="381187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3" name="Rectangle"/>
            <p:cNvSpPr/>
            <p:nvPr/>
          </p:nvSpPr>
          <p:spPr>
            <a:xfrm>
              <a:off x="2922421" y="366626"/>
              <a:ext cx="42355" cy="783549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4" name="Rectangle"/>
            <p:cNvSpPr/>
            <p:nvPr/>
          </p:nvSpPr>
          <p:spPr>
            <a:xfrm>
              <a:off x="889432" y="557219"/>
              <a:ext cx="232948" cy="465894"/>
            </a:xfrm>
            <a:prstGeom prst="rect">
              <a:avLst/>
            </a:pr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5" name="Shape"/>
            <p:cNvSpPr/>
            <p:nvPr/>
          </p:nvSpPr>
          <p:spPr>
            <a:xfrm>
              <a:off x="450796" y="1076013"/>
              <a:ext cx="161351" cy="254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39"/>
                  </a:lnTo>
                  <a:lnTo>
                    <a:pt x="0" y="5973"/>
                  </a:lnTo>
                  <a:lnTo>
                    <a:pt x="3815" y="12458"/>
                  </a:lnTo>
                  <a:lnTo>
                    <a:pt x="9053" y="17577"/>
                  </a:lnTo>
                  <a:lnTo>
                    <a:pt x="20260" y="21600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5759999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1006" name="Rectangle"/>
            <p:cNvSpPr/>
            <p:nvPr/>
          </p:nvSpPr>
          <p:spPr>
            <a:xfrm>
              <a:off x="571778" y="980758"/>
              <a:ext cx="211770" cy="825903"/>
            </a:xfrm>
            <a:prstGeom prst="rect">
              <a:avLst/>
            </a:prstGeom>
            <a:gradFill flip="none" rotWithShape="1">
              <a:gsLst>
                <a:gs pos="24759">
                  <a:srgbClr val="58596B"/>
                </a:gs>
                <a:gs pos="70331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7" name="Rectangle"/>
            <p:cNvSpPr/>
            <p:nvPr/>
          </p:nvSpPr>
          <p:spPr>
            <a:xfrm>
              <a:off x="720017" y="1806660"/>
              <a:ext cx="3896563" cy="614133"/>
            </a:xfrm>
            <a:prstGeom prst="rect">
              <a:avLst/>
            </a:prstGeom>
            <a:solidFill>
              <a:srgbClr val="0000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8" name="Rectangle"/>
            <p:cNvSpPr/>
            <p:nvPr/>
          </p:nvSpPr>
          <p:spPr>
            <a:xfrm>
              <a:off x="656486" y="874873"/>
              <a:ext cx="3917740" cy="1016496"/>
            </a:xfrm>
            <a:prstGeom prst="rect">
              <a:avLst/>
            </a:prstGeom>
            <a:gradFill flip="none" rotWithShape="1">
              <a:gsLst>
                <a:gs pos="24759">
                  <a:srgbClr val="58596B"/>
                </a:gs>
                <a:gs pos="70331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9" name="Triangle"/>
            <p:cNvSpPr/>
            <p:nvPr/>
          </p:nvSpPr>
          <p:spPr>
            <a:xfrm flipH="1">
              <a:off x="-1" y="1933722"/>
              <a:ext cx="741195" cy="6353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0" name="Rectangle"/>
            <p:cNvSpPr/>
            <p:nvPr/>
          </p:nvSpPr>
          <p:spPr>
            <a:xfrm>
              <a:off x="2858891" y="811342"/>
              <a:ext cx="910610" cy="1122381"/>
            </a:xfrm>
            <a:prstGeom prst="rect">
              <a:avLst/>
            </a:prstGeom>
            <a:gradFill flip="none" rotWithShape="1">
              <a:gsLst>
                <a:gs pos="3667">
                  <a:srgbClr val="58596B"/>
                </a:gs>
                <a:gs pos="62015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1" name="Rectangle"/>
            <p:cNvSpPr/>
            <p:nvPr/>
          </p:nvSpPr>
          <p:spPr>
            <a:xfrm>
              <a:off x="3600084" y="663103"/>
              <a:ext cx="1058850" cy="1249443"/>
            </a:xfrm>
            <a:prstGeom prst="rect">
              <a:avLst/>
            </a:prstGeom>
            <a:gradFill flip="none" rotWithShape="1">
              <a:gsLst>
                <a:gs pos="0">
                  <a:srgbClr val="58596B"/>
                </a:gs>
                <a:gs pos="60569">
                  <a:srgbClr val="3D3E47"/>
                </a:gs>
                <a:gs pos="100000">
                  <a:srgbClr val="232323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015" name="Group"/>
            <p:cNvGrpSpPr/>
            <p:nvPr/>
          </p:nvGrpSpPr>
          <p:grpSpPr>
            <a:xfrm>
              <a:off x="3663615" y="874873"/>
              <a:ext cx="952965" cy="508248"/>
              <a:chOff x="0" y="0"/>
              <a:chExt cx="952963" cy="508247"/>
            </a:xfrm>
          </p:grpSpPr>
          <p:sp>
            <p:nvSpPr>
              <p:cNvPr id="1012" name="Rectangle"/>
              <p:cNvSpPr/>
              <p:nvPr/>
            </p:nvSpPr>
            <p:spPr>
              <a:xfrm>
                <a:off x="0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013" name="Rectangle"/>
              <p:cNvSpPr/>
              <p:nvPr/>
            </p:nvSpPr>
            <p:spPr>
              <a:xfrm>
                <a:off x="329872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014" name="Rectangle"/>
              <p:cNvSpPr/>
              <p:nvPr/>
            </p:nvSpPr>
            <p:spPr>
              <a:xfrm>
                <a:off x="659744" y="0"/>
                <a:ext cx="293220" cy="508248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1016" name="Rectangle"/>
            <p:cNvSpPr/>
            <p:nvPr/>
          </p:nvSpPr>
          <p:spPr>
            <a:xfrm>
              <a:off x="1440034" y="1976076"/>
              <a:ext cx="338832" cy="614133"/>
            </a:xfrm>
            <a:prstGeom prst="rect">
              <a:avLst/>
            </a:prstGeom>
            <a:solidFill>
              <a:srgbClr val="0000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7" name="Shape"/>
            <p:cNvSpPr/>
            <p:nvPr/>
          </p:nvSpPr>
          <p:spPr>
            <a:xfrm>
              <a:off x="718941" y="0"/>
              <a:ext cx="572772" cy="656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60" y="21431"/>
                  </a:moveTo>
                  <a:lnTo>
                    <a:pt x="0" y="290"/>
                  </a:lnTo>
                  <a:lnTo>
                    <a:pt x="21600" y="0"/>
                  </a:lnTo>
                  <a:lnTo>
                    <a:pt x="16902" y="21600"/>
                  </a:lnTo>
                  <a:lnTo>
                    <a:pt x="4960" y="21431"/>
                  </a:lnTo>
                  <a:close/>
                </a:path>
              </a:pathLst>
            </a:custGeom>
            <a:gradFill flip="none" rotWithShape="1">
              <a:gsLst>
                <a:gs pos="23158">
                  <a:srgbClr val="4D4956"/>
                </a:gs>
                <a:gs pos="42812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1018" name="Shape"/>
            <p:cNvSpPr/>
            <p:nvPr/>
          </p:nvSpPr>
          <p:spPr>
            <a:xfrm flipH="1">
              <a:off x="3506277" y="208191"/>
              <a:ext cx="1207089" cy="487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" y="0"/>
                  </a:moveTo>
                  <a:lnTo>
                    <a:pt x="0" y="20796"/>
                  </a:lnTo>
                  <a:lnTo>
                    <a:pt x="21600" y="21600"/>
                  </a:lnTo>
                  <a:lnTo>
                    <a:pt x="21600" y="10836"/>
                  </a:lnTo>
                  <a:lnTo>
                    <a:pt x="8652" y="560"/>
                  </a:lnTo>
                  <a:lnTo>
                    <a:pt x="68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4D4956"/>
                </a:gs>
                <a:gs pos="0">
                  <a:srgbClr val="38363C"/>
                </a:gs>
                <a:gs pos="100000">
                  <a:srgbClr val="232323"/>
                </a:gs>
              </a:gsLst>
              <a:lin ang="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/>
              </a:pPr>
              <a:endParaRPr/>
            </a:p>
          </p:txBody>
        </p:sp>
        <p:sp>
          <p:nvSpPr>
            <p:cNvPr id="1019" name="Rectangle"/>
            <p:cNvSpPr/>
            <p:nvPr/>
          </p:nvSpPr>
          <p:spPr>
            <a:xfrm rot="16200000">
              <a:off x="2403586" y="461922"/>
              <a:ext cx="21178" cy="2350645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20" name="Rectangle"/>
            <p:cNvSpPr/>
            <p:nvPr/>
          </p:nvSpPr>
          <p:spPr>
            <a:xfrm rot="16200000">
              <a:off x="2583590" y="726634"/>
              <a:ext cx="21178" cy="1969460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21" name="Rectangle"/>
            <p:cNvSpPr/>
            <p:nvPr/>
          </p:nvSpPr>
          <p:spPr>
            <a:xfrm rot="2400000">
              <a:off x="1147266" y="1602235"/>
              <a:ext cx="21178" cy="296479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029" name="Group"/>
            <p:cNvGrpSpPr/>
            <p:nvPr/>
          </p:nvGrpSpPr>
          <p:grpSpPr>
            <a:xfrm>
              <a:off x="3684792" y="1849014"/>
              <a:ext cx="910611" cy="910610"/>
              <a:chOff x="0" y="0"/>
              <a:chExt cx="910609" cy="910609"/>
            </a:xfrm>
          </p:grpSpPr>
          <p:sp>
            <p:nvSpPr>
              <p:cNvPr id="1022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1027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1023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24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25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26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1028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1037" name="Group"/>
            <p:cNvGrpSpPr/>
            <p:nvPr/>
          </p:nvGrpSpPr>
          <p:grpSpPr>
            <a:xfrm>
              <a:off x="2753006" y="1849014"/>
              <a:ext cx="910610" cy="910610"/>
              <a:chOff x="0" y="0"/>
              <a:chExt cx="910609" cy="910609"/>
            </a:xfrm>
          </p:grpSpPr>
          <p:sp>
            <p:nvSpPr>
              <p:cNvPr id="1030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1035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1031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32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33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34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1036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1045" name="Group"/>
            <p:cNvGrpSpPr/>
            <p:nvPr/>
          </p:nvGrpSpPr>
          <p:grpSpPr>
            <a:xfrm>
              <a:off x="1821219" y="1849014"/>
              <a:ext cx="910611" cy="910610"/>
              <a:chOff x="0" y="0"/>
              <a:chExt cx="910609" cy="910609"/>
            </a:xfrm>
          </p:grpSpPr>
          <p:sp>
            <p:nvSpPr>
              <p:cNvPr id="1038" name="Circle"/>
              <p:cNvSpPr/>
              <p:nvPr/>
            </p:nvSpPr>
            <p:spPr>
              <a:xfrm>
                <a:off x="0" y="0"/>
                <a:ext cx="910610" cy="910610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1043" name="Group"/>
              <p:cNvGrpSpPr/>
              <p:nvPr/>
            </p:nvGrpSpPr>
            <p:grpSpPr>
              <a:xfrm>
                <a:off x="50375" y="41014"/>
                <a:ext cx="821804" cy="821805"/>
                <a:chOff x="6682" y="0"/>
                <a:chExt cx="821803" cy="821803"/>
              </a:xfrm>
            </p:grpSpPr>
            <p:sp>
              <p:nvSpPr>
                <p:cNvPr id="1039" name="Line"/>
                <p:cNvSpPr/>
                <p:nvPr/>
              </p:nvSpPr>
              <p:spPr>
                <a:xfrm>
                  <a:off x="116035" y="137615"/>
                  <a:ext cx="581104" cy="581104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40" name="Line"/>
                <p:cNvSpPr/>
                <p:nvPr/>
              </p:nvSpPr>
              <p:spPr>
                <a:xfrm flipH="1">
                  <a:off x="104546" y="152780"/>
                  <a:ext cx="626077" cy="53234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41" name="Line"/>
                <p:cNvSpPr/>
                <p:nvPr/>
              </p:nvSpPr>
              <p:spPr>
                <a:xfrm flipV="1">
                  <a:off x="6682" y="418952"/>
                  <a:ext cx="821805" cy="1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42" name="Line"/>
                <p:cNvSpPr/>
                <p:nvPr/>
              </p:nvSpPr>
              <p:spPr>
                <a:xfrm flipH="1" flipV="1">
                  <a:off x="409563" y="-1"/>
                  <a:ext cx="1" cy="821805"/>
                </a:xfrm>
                <a:prstGeom prst="line">
                  <a:avLst/>
                </a:prstGeom>
                <a:noFill/>
                <a:ln w="3810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  <p:sp>
            <p:nvSpPr>
              <p:cNvPr id="1044" name="Circle"/>
              <p:cNvSpPr/>
              <p:nvPr/>
            </p:nvSpPr>
            <p:spPr>
              <a:xfrm>
                <a:off x="317654" y="338831"/>
                <a:ext cx="254125" cy="254125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1052" name="Group"/>
            <p:cNvGrpSpPr/>
            <p:nvPr/>
          </p:nvGrpSpPr>
          <p:grpSpPr>
            <a:xfrm>
              <a:off x="804724" y="2145491"/>
              <a:ext cx="592956" cy="592956"/>
              <a:chOff x="0" y="0"/>
              <a:chExt cx="592954" cy="592954"/>
            </a:xfrm>
          </p:grpSpPr>
          <p:sp>
            <p:nvSpPr>
              <p:cNvPr id="1046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047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48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49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50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51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1053" name="Rectangle"/>
            <p:cNvSpPr/>
            <p:nvPr/>
          </p:nvSpPr>
          <p:spPr>
            <a:xfrm rot="2400000">
              <a:off x="1538890" y="1682809"/>
              <a:ext cx="21178" cy="211771"/>
            </a:xfrm>
            <a:prstGeom prst="rect">
              <a:avLst/>
            </a:prstGeom>
            <a:solidFill>
              <a:srgbClr val="60606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055" name="Rectangle"/>
          <p:cNvSpPr/>
          <p:nvPr/>
        </p:nvSpPr>
        <p:spPr>
          <a:xfrm>
            <a:off x="13756262" y="993726"/>
            <a:ext cx="8386082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56" name="c(&quot;a&quot;, &quot;b&quot;, &quot;c&quot;)"/>
          <p:cNvSpPr txBox="1"/>
          <p:nvPr/>
        </p:nvSpPr>
        <p:spPr>
          <a:xfrm>
            <a:off x="14275097" y="1520821"/>
            <a:ext cx="7306056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c("a", "b", "c")</a:t>
            </a:r>
          </a:p>
        </p:txBody>
      </p:sp>
      <p:sp>
        <p:nvSpPr>
          <p:cNvPr id="1057" name="Rectangle"/>
          <p:cNvSpPr/>
          <p:nvPr/>
        </p:nvSpPr>
        <p:spPr>
          <a:xfrm>
            <a:off x="6323145" y="993726"/>
            <a:ext cx="3917741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58" name="Rectangle"/>
          <p:cNvSpPr/>
          <p:nvPr/>
        </p:nvSpPr>
        <p:spPr>
          <a:xfrm>
            <a:off x="10706779" y="993726"/>
            <a:ext cx="2583591" cy="2117698"/>
          </a:xfrm>
          <a:prstGeom prst="rect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59" name="c(8, 9)"/>
          <p:cNvSpPr txBox="1"/>
          <p:nvPr/>
        </p:nvSpPr>
        <p:spPr>
          <a:xfrm>
            <a:off x="6640800" y="1520821"/>
            <a:ext cx="330360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c(8, 9)</a:t>
            </a:r>
          </a:p>
        </p:txBody>
      </p:sp>
      <p:sp>
        <p:nvSpPr>
          <p:cNvPr id="1060" name="TRUE"/>
          <p:cNvSpPr txBox="1"/>
          <p:nvPr/>
        </p:nvSpPr>
        <p:spPr>
          <a:xfrm>
            <a:off x="10992668" y="1520821"/>
            <a:ext cx="196945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TRUE</a:t>
            </a:r>
          </a:p>
        </p:txBody>
      </p:sp>
      <p:grpSp>
        <p:nvGrpSpPr>
          <p:cNvPr id="1135" name="Group"/>
          <p:cNvGrpSpPr/>
          <p:nvPr/>
        </p:nvGrpSpPr>
        <p:grpSpPr>
          <a:xfrm>
            <a:off x="6577269" y="2730237"/>
            <a:ext cx="15438012" cy="592956"/>
            <a:chOff x="0" y="0"/>
            <a:chExt cx="15438010" cy="592954"/>
          </a:xfrm>
        </p:grpSpPr>
        <p:grpSp>
          <p:nvGrpSpPr>
            <p:cNvPr id="1075" name="Group"/>
            <p:cNvGrpSpPr/>
            <p:nvPr/>
          </p:nvGrpSpPr>
          <p:grpSpPr>
            <a:xfrm>
              <a:off x="0" y="0"/>
              <a:ext cx="1207088" cy="592955"/>
              <a:chOff x="0" y="0"/>
              <a:chExt cx="1207087" cy="592954"/>
            </a:xfrm>
          </p:grpSpPr>
          <p:grpSp>
            <p:nvGrpSpPr>
              <p:cNvPr id="1067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1061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062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63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64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65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66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1074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1068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069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70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71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72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73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1090" name="Group"/>
            <p:cNvGrpSpPr/>
            <p:nvPr/>
          </p:nvGrpSpPr>
          <p:grpSpPr>
            <a:xfrm>
              <a:off x="2244758" y="0"/>
              <a:ext cx="1207088" cy="592955"/>
              <a:chOff x="0" y="0"/>
              <a:chExt cx="1207087" cy="592954"/>
            </a:xfrm>
          </p:grpSpPr>
          <p:grpSp>
            <p:nvGrpSpPr>
              <p:cNvPr id="1082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1076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077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78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79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80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81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1089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1083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084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85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86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87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88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1105" name="Group"/>
            <p:cNvGrpSpPr/>
            <p:nvPr/>
          </p:nvGrpSpPr>
          <p:grpSpPr>
            <a:xfrm>
              <a:off x="7517824" y="0"/>
              <a:ext cx="1207088" cy="592955"/>
              <a:chOff x="0" y="0"/>
              <a:chExt cx="1207087" cy="592954"/>
            </a:xfrm>
          </p:grpSpPr>
          <p:grpSp>
            <p:nvGrpSpPr>
              <p:cNvPr id="1097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1091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092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93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94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95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096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1104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1098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099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00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01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02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03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1120" name="Group"/>
            <p:cNvGrpSpPr/>
            <p:nvPr/>
          </p:nvGrpSpPr>
          <p:grpSpPr>
            <a:xfrm>
              <a:off x="14230923" y="0"/>
              <a:ext cx="1207088" cy="592955"/>
              <a:chOff x="0" y="0"/>
              <a:chExt cx="1207087" cy="592954"/>
            </a:xfrm>
          </p:grpSpPr>
          <p:grpSp>
            <p:nvGrpSpPr>
              <p:cNvPr id="1112" name="Group"/>
              <p:cNvGrpSpPr/>
              <p:nvPr/>
            </p:nvGrpSpPr>
            <p:grpSpPr>
              <a:xfrm>
                <a:off x="0" y="0"/>
                <a:ext cx="592955" cy="592955"/>
                <a:chOff x="0" y="0"/>
                <a:chExt cx="592954" cy="592954"/>
              </a:xfrm>
            </p:grpSpPr>
            <p:sp>
              <p:nvSpPr>
                <p:cNvPr id="1106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107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08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09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10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11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1119" name="Group"/>
              <p:cNvGrpSpPr/>
              <p:nvPr/>
            </p:nvGrpSpPr>
            <p:grpSpPr>
              <a:xfrm>
                <a:off x="614132" y="0"/>
                <a:ext cx="592956" cy="592955"/>
                <a:chOff x="0" y="0"/>
                <a:chExt cx="592954" cy="592954"/>
              </a:xfrm>
            </p:grpSpPr>
            <p:sp>
              <p:nvSpPr>
                <p:cNvPr id="1113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114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15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16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17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18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1127" name="Group"/>
            <p:cNvGrpSpPr/>
            <p:nvPr/>
          </p:nvGrpSpPr>
          <p:grpSpPr>
            <a:xfrm>
              <a:off x="6035436" y="0"/>
              <a:ext cx="592956" cy="592955"/>
              <a:chOff x="0" y="0"/>
              <a:chExt cx="592954" cy="592954"/>
            </a:xfrm>
          </p:grpSpPr>
          <p:sp>
            <p:nvSpPr>
              <p:cNvPr id="1121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22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23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24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25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26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1134" name="Group"/>
            <p:cNvGrpSpPr/>
            <p:nvPr/>
          </p:nvGrpSpPr>
          <p:grpSpPr>
            <a:xfrm>
              <a:off x="4256571" y="0"/>
              <a:ext cx="592956" cy="592955"/>
              <a:chOff x="0" y="0"/>
              <a:chExt cx="592954" cy="592954"/>
            </a:xfrm>
          </p:grpSpPr>
          <p:sp>
            <p:nvSpPr>
              <p:cNvPr id="1128" name="Circle"/>
              <p:cNvSpPr/>
              <p:nvPr/>
            </p:nvSpPr>
            <p:spPr>
              <a:xfrm>
                <a:off x="0" y="0"/>
                <a:ext cx="592955" cy="592955"/>
              </a:xfrm>
              <a:prstGeom prst="ellipse">
                <a:avLst/>
              </a:prstGeom>
              <a:solidFill>
                <a:srgbClr val="232323"/>
              </a:solidFill>
              <a:ln w="254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29" name="Line"/>
              <p:cNvSpPr/>
              <p:nvPr/>
            </p:nvSpPr>
            <p:spPr>
              <a:xfrm flipV="1">
                <a:off x="32802" y="299513"/>
                <a:ext cx="535130" cy="1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30" name="Line"/>
              <p:cNvSpPr/>
              <p:nvPr/>
            </p:nvSpPr>
            <p:spPr>
              <a:xfrm flipH="1" flipV="1">
                <a:off x="295143" y="26707"/>
                <a:ext cx="1" cy="535128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31" name="Line"/>
              <p:cNvSpPr/>
              <p:nvPr/>
            </p:nvSpPr>
            <p:spPr>
              <a:xfrm>
                <a:off x="104008" y="116317"/>
                <a:ext cx="378393" cy="37839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32" name="Line"/>
              <p:cNvSpPr/>
              <p:nvPr/>
            </p:nvSpPr>
            <p:spPr>
              <a:xfrm flipH="1">
                <a:off x="96527" y="126191"/>
                <a:ext cx="407678" cy="346643"/>
              </a:xfrm>
              <a:prstGeom prst="line">
                <a:avLst/>
              </a:prstGeom>
              <a:noFill/>
              <a:ln w="19050" cap="flat">
                <a:solidFill>
                  <a:srgbClr val="444444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algn="l" defTabSz="457200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33" name="Circle"/>
              <p:cNvSpPr/>
              <p:nvPr/>
            </p:nvSpPr>
            <p:spPr>
              <a:xfrm>
                <a:off x="206844" y="220634"/>
                <a:ext cx="165477" cy="165477"/>
              </a:xfrm>
              <a:prstGeom prst="ellipse">
                <a:avLst/>
              </a:prstGeom>
              <a:solidFill>
                <a:srgbClr val="232323"/>
              </a:solidFill>
              <a:ln w="12700" cap="flat">
                <a:solidFill>
                  <a:srgbClr val="60606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pic>
        <p:nvPicPr>
          <p:cNvPr id="1136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13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38" name="num"/>
          <p:cNvSpPr txBox="1"/>
          <p:nvPr/>
        </p:nvSpPr>
        <p:spPr>
          <a:xfrm>
            <a:off x="6630212" y="27151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num</a:t>
            </a:r>
          </a:p>
        </p:txBody>
      </p:sp>
      <p:sp>
        <p:nvSpPr>
          <p:cNvPr id="1139" name="log"/>
          <p:cNvSpPr txBox="1"/>
          <p:nvPr/>
        </p:nvSpPr>
        <p:spPr>
          <a:xfrm>
            <a:off x="10325593" y="27151"/>
            <a:ext cx="3303609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log</a:t>
            </a:r>
          </a:p>
        </p:txBody>
      </p:sp>
      <p:sp>
        <p:nvSpPr>
          <p:cNvPr id="1140" name="cha"/>
          <p:cNvSpPr txBox="1"/>
          <p:nvPr/>
        </p:nvSpPr>
        <p:spPr>
          <a:xfrm>
            <a:off x="16297498" y="27151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</a:t>
            </a:r>
          </a:p>
        </p:txBody>
      </p:sp>
      <p:sp>
        <p:nvSpPr>
          <p:cNvPr id="1141" name="lst[&quot;num&quot;]"/>
          <p:cNvSpPr txBox="1"/>
          <p:nvPr/>
        </p:nvSpPr>
        <p:spPr>
          <a:xfrm>
            <a:off x="1473619" y="6041545"/>
            <a:ext cx="4943011" cy="106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["num"]</a:t>
            </a:r>
          </a:p>
        </p:txBody>
      </p:sp>
      <p:grpSp>
        <p:nvGrpSpPr>
          <p:cNvPr id="1230" name="Group"/>
          <p:cNvGrpSpPr/>
          <p:nvPr/>
        </p:nvGrpSpPr>
        <p:grpSpPr>
          <a:xfrm>
            <a:off x="7593765" y="3601263"/>
            <a:ext cx="8767266" cy="3401928"/>
            <a:chOff x="0" y="0"/>
            <a:chExt cx="8767265" cy="3401926"/>
          </a:xfrm>
        </p:grpSpPr>
        <p:grpSp>
          <p:nvGrpSpPr>
            <p:cNvPr id="1195" name="Group"/>
            <p:cNvGrpSpPr/>
            <p:nvPr/>
          </p:nvGrpSpPr>
          <p:grpSpPr>
            <a:xfrm>
              <a:off x="-1" y="642302"/>
              <a:ext cx="4713367" cy="2759625"/>
              <a:chOff x="0" y="0"/>
              <a:chExt cx="4713365" cy="2759623"/>
            </a:xfrm>
          </p:grpSpPr>
          <p:sp>
            <p:nvSpPr>
              <p:cNvPr id="1142" name="Rectangle"/>
              <p:cNvSpPr/>
              <p:nvPr/>
            </p:nvSpPr>
            <p:spPr>
              <a:xfrm>
                <a:off x="1461210" y="557219"/>
                <a:ext cx="317656" cy="381186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43" name="Rectangle"/>
              <p:cNvSpPr/>
              <p:nvPr/>
            </p:nvSpPr>
            <p:spPr>
              <a:xfrm>
                <a:off x="1927104" y="578395"/>
                <a:ext cx="317655" cy="381187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44" name="Rectangle"/>
              <p:cNvSpPr/>
              <p:nvPr/>
            </p:nvSpPr>
            <p:spPr>
              <a:xfrm>
                <a:off x="2922421" y="366626"/>
                <a:ext cx="42355" cy="783549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45" name="Rectangle"/>
              <p:cNvSpPr/>
              <p:nvPr/>
            </p:nvSpPr>
            <p:spPr>
              <a:xfrm>
                <a:off x="889432" y="557219"/>
                <a:ext cx="232948" cy="465894"/>
              </a:xfrm>
              <a:prstGeom prst="rect">
                <a:avLst/>
              </a:pr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46" name="Shape"/>
              <p:cNvSpPr/>
              <p:nvPr/>
            </p:nvSpPr>
            <p:spPr>
              <a:xfrm>
                <a:off x="450796" y="1076013"/>
                <a:ext cx="161351" cy="2542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9"/>
                    </a:lnTo>
                    <a:lnTo>
                      <a:pt x="0" y="5973"/>
                    </a:lnTo>
                    <a:lnTo>
                      <a:pt x="3815" y="12458"/>
                    </a:lnTo>
                    <a:lnTo>
                      <a:pt x="9053" y="17577"/>
                    </a:lnTo>
                    <a:lnTo>
                      <a:pt x="2026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5759999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200"/>
                </a:pPr>
                <a:endParaRPr/>
              </a:p>
            </p:txBody>
          </p:sp>
          <p:sp>
            <p:nvSpPr>
              <p:cNvPr id="1147" name="Rectangle"/>
              <p:cNvSpPr/>
              <p:nvPr/>
            </p:nvSpPr>
            <p:spPr>
              <a:xfrm>
                <a:off x="571778" y="980758"/>
                <a:ext cx="211770" cy="825903"/>
              </a:xfrm>
              <a:prstGeom prst="rect">
                <a:avLst/>
              </a:prstGeom>
              <a:gradFill flip="none" rotWithShape="1">
                <a:gsLst>
                  <a:gs pos="24759">
                    <a:srgbClr val="58596B"/>
                  </a:gs>
                  <a:gs pos="70331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48" name="Rectangle"/>
              <p:cNvSpPr/>
              <p:nvPr/>
            </p:nvSpPr>
            <p:spPr>
              <a:xfrm>
                <a:off x="720017" y="1806660"/>
                <a:ext cx="3896563" cy="614133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49" name="Rectangle"/>
              <p:cNvSpPr/>
              <p:nvPr/>
            </p:nvSpPr>
            <p:spPr>
              <a:xfrm>
                <a:off x="656486" y="874873"/>
                <a:ext cx="3917740" cy="1016496"/>
              </a:xfrm>
              <a:prstGeom prst="rect">
                <a:avLst/>
              </a:prstGeom>
              <a:gradFill flip="none" rotWithShape="1">
                <a:gsLst>
                  <a:gs pos="24759">
                    <a:srgbClr val="58596B"/>
                  </a:gs>
                  <a:gs pos="70331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50" name="Triangle"/>
              <p:cNvSpPr/>
              <p:nvPr/>
            </p:nvSpPr>
            <p:spPr>
              <a:xfrm flipH="1">
                <a:off x="-1" y="1933722"/>
                <a:ext cx="741195" cy="6353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51" name="Rectangle"/>
              <p:cNvSpPr/>
              <p:nvPr/>
            </p:nvSpPr>
            <p:spPr>
              <a:xfrm>
                <a:off x="2858891" y="811342"/>
                <a:ext cx="910610" cy="1122381"/>
              </a:xfrm>
              <a:prstGeom prst="rect">
                <a:avLst/>
              </a:prstGeom>
              <a:gradFill flip="none" rotWithShape="1">
                <a:gsLst>
                  <a:gs pos="3667">
                    <a:srgbClr val="58596B"/>
                  </a:gs>
                  <a:gs pos="62015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52" name="Rectangle"/>
              <p:cNvSpPr/>
              <p:nvPr/>
            </p:nvSpPr>
            <p:spPr>
              <a:xfrm>
                <a:off x="3600084" y="663103"/>
                <a:ext cx="1058850" cy="1249443"/>
              </a:xfrm>
              <a:prstGeom prst="rect">
                <a:avLst/>
              </a:prstGeom>
              <a:gradFill flip="none" rotWithShape="1">
                <a:gsLst>
                  <a:gs pos="0">
                    <a:srgbClr val="58596B"/>
                  </a:gs>
                  <a:gs pos="60569">
                    <a:srgbClr val="3D3E47"/>
                  </a:gs>
                  <a:gs pos="100000">
                    <a:srgbClr val="232323"/>
                  </a:gs>
                </a:gsLst>
                <a:lin ang="540000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1156" name="Group"/>
              <p:cNvGrpSpPr/>
              <p:nvPr/>
            </p:nvGrpSpPr>
            <p:grpSpPr>
              <a:xfrm>
                <a:off x="3663615" y="874873"/>
                <a:ext cx="952965" cy="508248"/>
                <a:chOff x="0" y="0"/>
                <a:chExt cx="952963" cy="508247"/>
              </a:xfrm>
            </p:grpSpPr>
            <p:sp>
              <p:nvSpPr>
                <p:cNvPr id="1153" name="Rectangle"/>
                <p:cNvSpPr/>
                <p:nvPr/>
              </p:nvSpPr>
              <p:spPr>
                <a:xfrm>
                  <a:off x="0" y="0"/>
                  <a:ext cx="293220" cy="508248"/>
                </a:xfrm>
                <a:prstGeom prst="rect">
                  <a:avLst/>
                </a:prstGeom>
                <a:solidFill>
                  <a:srgbClr val="000000"/>
                </a:solidFill>
                <a:ln w="254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154" name="Rectangle"/>
                <p:cNvSpPr/>
                <p:nvPr/>
              </p:nvSpPr>
              <p:spPr>
                <a:xfrm>
                  <a:off x="329872" y="0"/>
                  <a:ext cx="293220" cy="508248"/>
                </a:xfrm>
                <a:prstGeom prst="rect">
                  <a:avLst/>
                </a:prstGeom>
                <a:solidFill>
                  <a:srgbClr val="000000"/>
                </a:solidFill>
                <a:ln w="254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155" name="Rectangle"/>
                <p:cNvSpPr/>
                <p:nvPr/>
              </p:nvSpPr>
              <p:spPr>
                <a:xfrm>
                  <a:off x="659744" y="0"/>
                  <a:ext cx="293220" cy="508248"/>
                </a:xfrm>
                <a:prstGeom prst="rect">
                  <a:avLst/>
                </a:prstGeom>
                <a:solidFill>
                  <a:srgbClr val="000000"/>
                </a:solidFill>
                <a:ln w="254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1157" name="Rectangle"/>
              <p:cNvSpPr/>
              <p:nvPr/>
            </p:nvSpPr>
            <p:spPr>
              <a:xfrm>
                <a:off x="1440034" y="1976076"/>
                <a:ext cx="338832" cy="614133"/>
              </a:xfrm>
              <a:prstGeom prst="rect">
                <a:avLst/>
              </a:prstGeom>
              <a:solidFill>
                <a:srgbClr val="000000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58" name="Shape"/>
              <p:cNvSpPr/>
              <p:nvPr/>
            </p:nvSpPr>
            <p:spPr>
              <a:xfrm>
                <a:off x="718941" y="0"/>
                <a:ext cx="572772" cy="656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60" y="21431"/>
                    </a:moveTo>
                    <a:lnTo>
                      <a:pt x="0" y="290"/>
                    </a:lnTo>
                    <a:lnTo>
                      <a:pt x="21600" y="0"/>
                    </a:lnTo>
                    <a:lnTo>
                      <a:pt x="16902" y="21600"/>
                    </a:lnTo>
                    <a:lnTo>
                      <a:pt x="4960" y="21431"/>
                    </a:lnTo>
                    <a:close/>
                  </a:path>
                </a:pathLst>
              </a:custGeom>
              <a:gradFill flip="none" rotWithShape="1">
                <a:gsLst>
                  <a:gs pos="23158">
                    <a:srgbClr val="4D4956"/>
                  </a:gs>
                  <a:gs pos="42812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200"/>
                </a:pPr>
                <a:endParaRPr/>
              </a:p>
            </p:txBody>
          </p:sp>
          <p:sp>
            <p:nvSpPr>
              <p:cNvPr id="1159" name="Shape"/>
              <p:cNvSpPr/>
              <p:nvPr/>
            </p:nvSpPr>
            <p:spPr>
              <a:xfrm flipH="1">
                <a:off x="3506277" y="208191"/>
                <a:ext cx="1207089" cy="487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8" y="0"/>
                    </a:moveTo>
                    <a:lnTo>
                      <a:pt x="0" y="20796"/>
                    </a:lnTo>
                    <a:lnTo>
                      <a:pt x="21600" y="21600"/>
                    </a:lnTo>
                    <a:lnTo>
                      <a:pt x="21600" y="10836"/>
                    </a:lnTo>
                    <a:lnTo>
                      <a:pt x="8652" y="560"/>
                    </a:lnTo>
                    <a:lnTo>
                      <a:pt x="68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4D4956"/>
                  </a:gs>
                  <a:gs pos="0">
                    <a:srgbClr val="38363C"/>
                  </a:gs>
                  <a:gs pos="100000">
                    <a:srgbClr val="232323"/>
                  </a:gs>
                </a:gsLst>
                <a:lin ang="0" scaled="0"/>
              </a:gra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200"/>
                </a:pPr>
                <a:endParaRPr/>
              </a:p>
            </p:txBody>
          </p:sp>
          <p:sp>
            <p:nvSpPr>
              <p:cNvPr id="1160" name="Rectangle"/>
              <p:cNvSpPr/>
              <p:nvPr/>
            </p:nvSpPr>
            <p:spPr>
              <a:xfrm rot="16200000">
                <a:off x="2403586" y="461922"/>
                <a:ext cx="21178" cy="2350645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61" name="Rectangle"/>
              <p:cNvSpPr/>
              <p:nvPr/>
            </p:nvSpPr>
            <p:spPr>
              <a:xfrm rot="16200000">
                <a:off x="2583590" y="726634"/>
                <a:ext cx="21178" cy="1969460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162" name="Rectangle"/>
              <p:cNvSpPr/>
              <p:nvPr/>
            </p:nvSpPr>
            <p:spPr>
              <a:xfrm rot="2400000">
                <a:off x="1147266" y="1602235"/>
                <a:ext cx="21178" cy="296479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1170" name="Group"/>
              <p:cNvGrpSpPr/>
              <p:nvPr/>
            </p:nvGrpSpPr>
            <p:grpSpPr>
              <a:xfrm>
                <a:off x="3684792" y="1849014"/>
                <a:ext cx="910611" cy="910610"/>
                <a:chOff x="0" y="0"/>
                <a:chExt cx="910609" cy="910609"/>
              </a:xfrm>
            </p:grpSpPr>
            <p:sp>
              <p:nvSpPr>
                <p:cNvPr id="1163" name="Circle"/>
                <p:cNvSpPr/>
                <p:nvPr/>
              </p:nvSpPr>
              <p:spPr>
                <a:xfrm>
                  <a:off x="0" y="0"/>
                  <a:ext cx="910610" cy="910610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grpSp>
              <p:nvGrpSpPr>
                <p:cNvPr id="1168" name="Group"/>
                <p:cNvGrpSpPr/>
                <p:nvPr/>
              </p:nvGrpSpPr>
              <p:grpSpPr>
                <a:xfrm>
                  <a:off x="50375" y="41014"/>
                  <a:ext cx="821804" cy="821805"/>
                  <a:chOff x="6682" y="0"/>
                  <a:chExt cx="821803" cy="821803"/>
                </a:xfrm>
              </p:grpSpPr>
              <p:sp>
                <p:nvSpPr>
                  <p:cNvPr id="1164" name="Line"/>
                  <p:cNvSpPr/>
                  <p:nvPr/>
                </p:nvSpPr>
                <p:spPr>
                  <a:xfrm>
                    <a:off x="116035" y="137615"/>
                    <a:ext cx="581104" cy="581104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165" name="Line"/>
                  <p:cNvSpPr/>
                  <p:nvPr/>
                </p:nvSpPr>
                <p:spPr>
                  <a:xfrm flipH="1">
                    <a:off x="104546" y="152780"/>
                    <a:ext cx="626077" cy="53234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166" name="Line"/>
                  <p:cNvSpPr/>
                  <p:nvPr/>
                </p:nvSpPr>
                <p:spPr>
                  <a:xfrm flipV="1">
                    <a:off x="6682" y="418952"/>
                    <a:ext cx="821805" cy="1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167" name="Line"/>
                  <p:cNvSpPr/>
                  <p:nvPr/>
                </p:nvSpPr>
                <p:spPr>
                  <a:xfrm flipH="1" flipV="1">
                    <a:off x="409563" y="-1"/>
                    <a:ext cx="1" cy="82180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</p:grpSp>
            <p:sp>
              <p:nvSpPr>
                <p:cNvPr id="1169" name="Circle"/>
                <p:cNvSpPr/>
                <p:nvPr/>
              </p:nvSpPr>
              <p:spPr>
                <a:xfrm>
                  <a:off x="317654" y="338831"/>
                  <a:ext cx="254125" cy="254125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1178" name="Group"/>
              <p:cNvGrpSpPr/>
              <p:nvPr/>
            </p:nvGrpSpPr>
            <p:grpSpPr>
              <a:xfrm>
                <a:off x="2753006" y="1849014"/>
                <a:ext cx="910610" cy="910610"/>
                <a:chOff x="0" y="0"/>
                <a:chExt cx="910609" cy="910609"/>
              </a:xfrm>
            </p:grpSpPr>
            <p:sp>
              <p:nvSpPr>
                <p:cNvPr id="1171" name="Circle"/>
                <p:cNvSpPr/>
                <p:nvPr/>
              </p:nvSpPr>
              <p:spPr>
                <a:xfrm>
                  <a:off x="0" y="0"/>
                  <a:ext cx="910610" cy="910610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grpSp>
              <p:nvGrpSpPr>
                <p:cNvPr id="1176" name="Group"/>
                <p:cNvGrpSpPr/>
                <p:nvPr/>
              </p:nvGrpSpPr>
              <p:grpSpPr>
                <a:xfrm>
                  <a:off x="50375" y="41014"/>
                  <a:ext cx="821804" cy="821805"/>
                  <a:chOff x="6682" y="0"/>
                  <a:chExt cx="821803" cy="821803"/>
                </a:xfrm>
              </p:grpSpPr>
              <p:sp>
                <p:nvSpPr>
                  <p:cNvPr id="1172" name="Line"/>
                  <p:cNvSpPr/>
                  <p:nvPr/>
                </p:nvSpPr>
                <p:spPr>
                  <a:xfrm>
                    <a:off x="116035" y="137615"/>
                    <a:ext cx="581104" cy="581104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173" name="Line"/>
                  <p:cNvSpPr/>
                  <p:nvPr/>
                </p:nvSpPr>
                <p:spPr>
                  <a:xfrm flipH="1">
                    <a:off x="104546" y="152780"/>
                    <a:ext cx="626077" cy="53234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174" name="Line"/>
                  <p:cNvSpPr/>
                  <p:nvPr/>
                </p:nvSpPr>
                <p:spPr>
                  <a:xfrm flipV="1">
                    <a:off x="6682" y="418952"/>
                    <a:ext cx="821805" cy="1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175" name="Line"/>
                  <p:cNvSpPr/>
                  <p:nvPr/>
                </p:nvSpPr>
                <p:spPr>
                  <a:xfrm flipH="1" flipV="1">
                    <a:off x="409563" y="-1"/>
                    <a:ext cx="1" cy="82180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</p:grpSp>
            <p:sp>
              <p:nvSpPr>
                <p:cNvPr id="1177" name="Circle"/>
                <p:cNvSpPr/>
                <p:nvPr/>
              </p:nvSpPr>
              <p:spPr>
                <a:xfrm>
                  <a:off x="317654" y="338831"/>
                  <a:ext cx="254125" cy="254125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1186" name="Group"/>
              <p:cNvGrpSpPr/>
              <p:nvPr/>
            </p:nvGrpSpPr>
            <p:grpSpPr>
              <a:xfrm>
                <a:off x="1821219" y="1849014"/>
                <a:ext cx="910611" cy="910610"/>
                <a:chOff x="0" y="0"/>
                <a:chExt cx="910609" cy="910609"/>
              </a:xfrm>
            </p:grpSpPr>
            <p:sp>
              <p:nvSpPr>
                <p:cNvPr id="1179" name="Circle"/>
                <p:cNvSpPr/>
                <p:nvPr/>
              </p:nvSpPr>
              <p:spPr>
                <a:xfrm>
                  <a:off x="0" y="0"/>
                  <a:ext cx="910610" cy="910610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grpSp>
              <p:nvGrpSpPr>
                <p:cNvPr id="1184" name="Group"/>
                <p:cNvGrpSpPr/>
                <p:nvPr/>
              </p:nvGrpSpPr>
              <p:grpSpPr>
                <a:xfrm>
                  <a:off x="50375" y="41014"/>
                  <a:ext cx="821804" cy="821805"/>
                  <a:chOff x="6682" y="0"/>
                  <a:chExt cx="821803" cy="821803"/>
                </a:xfrm>
              </p:grpSpPr>
              <p:sp>
                <p:nvSpPr>
                  <p:cNvPr id="1180" name="Line"/>
                  <p:cNvSpPr/>
                  <p:nvPr/>
                </p:nvSpPr>
                <p:spPr>
                  <a:xfrm>
                    <a:off x="116035" y="137615"/>
                    <a:ext cx="581104" cy="581104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181" name="Line"/>
                  <p:cNvSpPr/>
                  <p:nvPr/>
                </p:nvSpPr>
                <p:spPr>
                  <a:xfrm flipH="1">
                    <a:off x="104546" y="152780"/>
                    <a:ext cx="626077" cy="53234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182" name="Line"/>
                  <p:cNvSpPr/>
                  <p:nvPr/>
                </p:nvSpPr>
                <p:spPr>
                  <a:xfrm flipV="1">
                    <a:off x="6682" y="418952"/>
                    <a:ext cx="821805" cy="1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183" name="Line"/>
                  <p:cNvSpPr/>
                  <p:nvPr/>
                </p:nvSpPr>
                <p:spPr>
                  <a:xfrm flipH="1" flipV="1">
                    <a:off x="409563" y="-1"/>
                    <a:ext cx="1" cy="821805"/>
                  </a:xfrm>
                  <a:prstGeom prst="line">
                    <a:avLst/>
                  </a:prstGeom>
                  <a:noFill/>
                  <a:ln w="3810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</p:grpSp>
            <p:sp>
              <p:nvSpPr>
                <p:cNvPr id="1185" name="Circle"/>
                <p:cNvSpPr/>
                <p:nvPr/>
              </p:nvSpPr>
              <p:spPr>
                <a:xfrm>
                  <a:off x="317654" y="338831"/>
                  <a:ext cx="254125" cy="254125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1193" name="Group"/>
              <p:cNvGrpSpPr/>
              <p:nvPr/>
            </p:nvGrpSpPr>
            <p:grpSpPr>
              <a:xfrm>
                <a:off x="804724" y="2145491"/>
                <a:ext cx="592956" cy="592956"/>
                <a:chOff x="0" y="0"/>
                <a:chExt cx="592954" cy="592954"/>
              </a:xfrm>
            </p:grpSpPr>
            <p:sp>
              <p:nvSpPr>
                <p:cNvPr id="1187" name="Circle"/>
                <p:cNvSpPr/>
                <p:nvPr/>
              </p:nvSpPr>
              <p:spPr>
                <a:xfrm>
                  <a:off x="0" y="0"/>
                  <a:ext cx="592955" cy="592955"/>
                </a:xfrm>
                <a:prstGeom prst="ellipse">
                  <a:avLst/>
                </a:prstGeom>
                <a:solidFill>
                  <a:srgbClr val="232323"/>
                </a:solidFill>
                <a:ln w="254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1188" name="Line"/>
                <p:cNvSpPr/>
                <p:nvPr/>
              </p:nvSpPr>
              <p:spPr>
                <a:xfrm flipV="1">
                  <a:off x="32802" y="299513"/>
                  <a:ext cx="535130" cy="1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89" name="Line"/>
                <p:cNvSpPr/>
                <p:nvPr/>
              </p:nvSpPr>
              <p:spPr>
                <a:xfrm flipH="1" flipV="1">
                  <a:off x="295143" y="26707"/>
                  <a:ext cx="1" cy="535128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90" name="Line"/>
                <p:cNvSpPr/>
                <p:nvPr/>
              </p:nvSpPr>
              <p:spPr>
                <a:xfrm>
                  <a:off x="104008" y="116317"/>
                  <a:ext cx="378393" cy="37839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91" name="Line"/>
                <p:cNvSpPr/>
                <p:nvPr/>
              </p:nvSpPr>
              <p:spPr>
                <a:xfrm flipH="1">
                  <a:off x="96527" y="126191"/>
                  <a:ext cx="407678" cy="346643"/>
                </a:xfrm>
                <a:prstGeom prst="line">
                  <a:avLst/>
                </a:prstGeom>
                <a:noFill/>
                <a:ln w="19050" cap="flat">
                  <a:solidFill>
                    <a:srgbClr val="444444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l" defTabSz="457200">
                    <a:defRPr sz="1200"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192" name="Circle"/>
                <p:cNvSpPr/>
                <p:nvPr/>
              </p:nvSpPr>
              <p:spPr>
                <a:xfrm>
                  <a:off x="206844" y="220634"/>
                  <a:ext cx="165477" cy="165477"/>
                </a:xfrm>
                <a:prstGeom prst="ellipse">
                  <a:avLst/>
                </a:prstGeom>
                <a:solidFill>
                  <a:srgbClr val="232323"/>
                </a:solidFill>
                <a:ln w="12700" cap="flat">
                  <a:solidFill>
                    <a:srgbClr val="60606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4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1194" name="Rectangle"/>
              <p:cNvSpPr/>
              <p:nvPr/>
            </p:nvSpPr>
            <p:spPr>
              <a:xfrm rot="2400000">
                <a:off x="1538890" y="1682809"/>
                <a:ext cx="21178" cy="211771"/>
              </a:xfrm>
              <a:prstGeom prst="rect">
                <a:avLst/>
              </a:prstGeom>
              <a:solidFill>
                <a:srgbClr val="60606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1196" name="Rectangle"/>
            <p:cNvSpPr/>
            <p:nvPr/>
          </p:nvSpPr>
          <p:spPr>
            <a:xfrm>
              <a:off x="4849526" y="966574"/>
              <a:ext cx="3917740" cy="2117698"/>
            </a:xfrm>
            <a:prstGeom prst="rect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7" name="c(8, 9)"/>
            <p:cNvSpPr txBox="1"/>
            <p:nvPr/>
          </p:nvSpPr>
          <p:spPr>
            <a:xfrm>
              <a:off x="5167181" y="1493669"/>
              <a:ext cx="3303608" cy="10635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c(8, 9)</a:t>
              </a:r>
            </a:p>
          </p:txBody>
        </p:sp>
        <p:grpSp>
          <p:nvGrpSpPr>
            <p:cNvPr id="1228" name="Group"/>
            <p:cNvGrpSpPr/>
            <p:nvPr/>
          </p:nvGrpSpPr>
          <p:grpSpPr>
            <a:xfrm>
              <a:off x="5103650" y="2703086"/>
              <a:ext cx="3451847" cy="592956"/>
              <a:chOff x="0" y="0"/>
              <a:chExt cx="3451845" cy="592954"/>
            </a:xfrm>
          </p:grpSpPr>
          <p:grpSp>
            <p:nvGrpSpPr>
              <p:cNvPr id="1212" name="Group"/>
              <p:cNvGrpSpPr/>
              <p:nvPr/>
            </p:nvGrpSpPr>
            <p:grpSpPr>
              <a:xfrm>
                <a:off x="0" y="0"/>
                <a:ext cx="1207088" cy="592955"/>
                <a:chOff x="0" y="0"/>
                <a:chExt cx="1207087" cy="592954"/>
              </a:xfrm>
            </p:grpSpPr>
            <p:grpSp>
              <p:nvGrpSpPr>
                <p:cNvPr id="1204" name="Group"/>
                <p:cNvGrpSpPr/>
                <p:nvPr/>
              </p:nvGrpSpPr>
              <p:grpSpPr>
                <a:xfrm>
                  <a:off x="0" y="0"/>
                  <a:ext cx="592955" cy="592955"/>
                  <a:chOff x="0" y="0"/>
                  <a:chExt cx="592954" cy="592954"/>
                </a:xfrm>
              </p:grpSpPr>
              <p:sp>
                <p:nvSpPr>
                  <p:cNvPr id="1198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1199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00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01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02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03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1" name="Group"/>
                <p:cNvGrpSpPr/>
                <p:nvPr/>
              </p:nvGrpSpPr>
              <p:grpSpPr>
                <a:xfrm>
                  <a:off x="614132" y="0"/>
                  <a:ext cx="592956" cy="592955"/>
                  <a:chOff x="0" y="0"/>
                  <a:chExt cx="592954" cy="592954"/>
                </a:xfrm>
              </p:grpSpPr>
              <p:sp>
                <p:nvSpPr>
                  <p:cNvPr id="1205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1206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07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08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09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10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227" name="Group"/>
              <p:cNvGrpSpPr/>
              <p:nvPr/>
            </p:nvGrpSpPr>
            <p:grpSpPr>
              <a:xfrm>
                <a:off x="2244758" y="0"/>
                <a:ext cx="1207088" cy="592955"/>
                <a:chOff x="0" y="0"/>
                <a:chExt cx="1207087" cy="592954"/>
              </a:xfrm>
            </p:grpSpPr>
            <p:grpSp>
              <p:nvGrpSpPr>
                <p:cNvPr id="1219" name="Group"/>
                <p:cNvGrpSpPr/>
                <p:nvPr/>
              </p:nvGrpSpPr>
              <p:grpSpPr>
                <a:xfrm>
                  <a:off x="0" y="0"/>
                  <a:ext cx="592955" cy="592955"/>
                  <a:chOff x="0" y="0"/>
                  <a:chExt cx="592954" cy="592954"/>
                </a:xfrm>
              </p:grpSpPr>
              <p:sp>
                <p:nvSpPr>
                  <p:cNvPr id="1213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1214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15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16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17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18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26" name="Group"/>
                <p:cNvGrpSpPr/>
                <p:nvPr/>
              </p:nvGrpSpPr>
              <p:grpSpPr>
                <a:xfrm>
                  <a:off x="614132" y="0"/>
                  <a:ext cx="592956" cy="592955"/>
                  <a:chOff x="0" y="0"/>
                  <a:chExt cx="592954" cy="592954"/>
                </a:xfrm>
              </p:grpSpPr>
              <p:sp>
                <p:nvSpPr>
                  <p:cNvPr id="1220" name="Circle"/>
                  <p:cNvSpPr/>
                  <p:nvPr/>
                </p:nvSpPr>
                <p:spPr>
                  <a:xfrm>
                    <a:off x="0" y="0"/>
                    <a:ext cx="592955" cy="592955"/>
                  </a:xfrm>
                  <a:prstGeom prst="ellipse">
                    <a:avLst/>
                  </a:prstGeom>
                  <a:solidFill>
                    <a:srgbClr val="232323"/>
                  </a:solidFill>
                  <a:ln w="254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1221" name="Line"/>
                  <p:cNvSpPr/>
                  <p:nvPr/>
                </p:nvSpPr>
                <p:spPr>
                  <a:xfrm flipV="1">
                    <a:off x="32802" y="299513"/>
                    <a:ext cx="535130" cy="1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22" name="Line"/>
                  <p:cNvSpPr/>
                  <p:nvPr/>
                </p:nvSpPr>
                <p:spPr>
                  <a:xfrm flipH="1" flipV="1">
                    <a:off x="295143" y="26707"/>
                    <a:ext cx="1" cy="535128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23" name="Line"/>
                  <p:cNvSpPr/>
                  <p:nvPr/>
                </p:nvSpPr>
                <p:spPr>
                  <a:xfrm>
                    <a:off x="104008" y="116317"/>
                    <a:ext cx="378393" cy="37839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24" name="Line"/>
                  <p:cNvSpPr/>
                  <p:nvPr/>
                </p:nvSpPr>
                <p:spPr>
                  <a:xfrm flipH="1">
                    <a:off x="96527" y="126191"/>
                    <a:ext cx="407678" cy="346643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444444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algn="l" defTabSz="457200">
                      <a:defRPr sz="1200"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/>
                  </a:p>
                </p:txBody>
              </p:sp>
              <p:sp>
                <p:nvSpPr>
                  <p:cNvPr id="1225" name="Circle"/>
                  <p:cNvSpPr/>
                  <p:nvPr/>
                </p:nvSpPr>
                <p:spPr>
                  <a:xfrm>
                    <a:off x="206844" y="220634"/>
                    <a:ext cx="165477" cy="165477"/>
                  </a:xfrm>
                  <a:prstGeom prst="ellipse">
                    <a:avLst/>
                  </a:prstGeom>
                  <a:solidFill>
                    <a:srgbClr val="232323"/>
                  </a:solidFill>
                  <a:ln w="12700" cap="flat">
                    <a:solidFill>
                      <a:srgbClr val="60606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229" name="num"/>
            <p:cNvSpPr txBox="1"/>
            <p:nvPr/>
          </p:nvSpPr>
          <p:spPr>
            <a:xfrm>
              <a:off x="5156592" y="0"/>
              <a:ext cx="3303608" cy="10635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num</a:t>
              </a:r>
            </a:p>
          </p:txBody>
        </p:sp>
      </p:grpSp>
      <p:sp>
        <p:nvSpPr>
          <p:cNvPr id="1231" name="lst[[&quot;num&quot;]]"/>
          <p:cNvSpPr txBox="1"/>
          <p:nvPr/>
        </p:nvSpPr>
        <p:spPr>
          <a:xfrm>
            <a:off x="1473619" y="8567743"/>
            <a:ext cx="4943011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[["num"]]</a:t>
            </a:r>
          </a:p>
        </p:txBody>
      </p:sp>
      <p:sp>
        <p:nvSpPr>
          <p:cNvPr id="1232" name="c(8, 9)"/>
          <p:cNvSpPr txBox="1"/>
          <p:nvPr/>
        </p:nvSpPr>
        <p:spPr>
          <a:xfrm>
            <a:off x="12644471" y="8567743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c(8, 9)</a:t>
            </a:r>
          </a:p>
        </p:txBody>
      </p:sp>
      <p:sp>
        <p:nvSpPr>
          <p:cNvPr id="1233" name="lst$num"/>
          <p:cNvSpPr txBox="1"/>
          <p:nvPr/>
        </p:nvSpPr>
        <p:spPr>
          <a:xfrm>
            <a:off x="1473619" y="11093941"/>
            <a:ext cx="4943011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lst$num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34" name="c(8, 9)"/>
          <p:cNvSpPr txBox="1"/>
          <p:nvPr/>
        </p:nvSpPr>
        <p:spPr>
          <a:xfrm>
            <a:off x="12644471" y="11093941"/>
            <a:ext cx="3303608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c(8, 9)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6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23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238" name="pepper.jpg" descr="pepper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20479" y="1084346"/>
            <a:ext cx="6543041" cy="1016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39" name="x"/>
          <p:cNvSpPr txBox="1"/>
          <p:nvPr/>
        </p:nvSpPr>
        <p:spPr>
          <a:xfrm>
            <a:off x="9720495" y="11568146"/>
            <a:ext cx="4943010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1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24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243" name="pepper.jpg" descr="pepper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354214" y="996137"/>
            <a:ext cx="6543041" cy="1016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44" name="x"/>
          <p:cNvSpPr txBox="1"/>
          <p:nvPr/>
        </p:nvSpPr>
        <p:spPr>
          <a:xfrm>
            <a:off x="5154229" y="11656355"/>
            <a:ext cx="4943011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</a:t>
            </a:r>
          </a:p>
        </p:txBody>
      </p:sp>
      <p:pic>
        <p:nvPicPr>
          <p:cNvPr id="1245" name="pepper-1.jpg" descr="pepper-1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866985" y="996137"/>
            <a:ext cx="7162801" cy="1016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46" name="x[1]"/>
          <p:cNvSpPr txBox="1"/>
          <p:nvPr/>
        </p:nvSpPr>
        <p:spPr>
          <a:xfrm>
            <a:off x="13976880" y="11656355"/>
            <a:ext cx="4943010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x[1]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8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2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250" name="pepper.jpg" descr="pepper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159" y="1622592"/>
            <a:ext cx="5725161" cy="889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51" name="x"/>
          <p:cNvSpPr txBox="1"/>
          <p:nvPr/>
        </p:nvSpPr>
        <p:spPr>
          <a:xfrm>
            <a:off x="1362234" y="11029900"/>
            <a:ext cx="4943011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</a:t>
            </a:r>
          </a:p>
        </p:txBody>
      </p:sp>
      <p:pic>
        <p:nvPicPr>
          <p:cNvPr id="1252" name="pepper-1.jpg" descr="pepper-1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107555" y="1622592"/>
            <a:ext cx="6267451" cy="889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53" name="x[1]"/>
          <p:cNvSpPr txBox="1"/>
          <p:nvPr/>
        </p:nvSpPr>
        <p:spPr>
          <a:xfrm>
            <a:off x="7769775" y="11029900"/>
            <a:ext cx="4943010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x[1]</a:t>
            </a:r>
          </a:p>
        </p:txBody>
      </p:sp>
      <p:pic>
        <p:nvPicPr>
          <p:cNvPr id="1254" name="pepper-2.jpg" descr="pepper-2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786240" y="2892592"/>
            <a:ext cx="9626601" cy="635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55" name="x[[1]]"/>
          <p:cNvSpPr txBox="1"/>
          <p:nvPr/>
        </p:nvSpPr>
        <p:spPr>
          <a:xfrm>
            <a:off x="16128035" y="11029900"/>
            <a:ext cx="4943011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x[[1]]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7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25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259" name="pepper.jpg" descr="pepper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49805" y="3683000"/>
            <a:ext cx="4089401" cy="6350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60" name="x"/>
          <p:cNvSpPr txBox="1"/>
          <p:nvPr/>
        </p:nvSpPr>
        <p:spPr>
          <a:xfrm>
            <a:off x="1769858" y="10505946"/>
            <a:ext cx="2649296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</a:t>
            </a:r>
          </a:p>
        </p:txBody>
      </p:sp>
      <p:pic>
        <p:nvPicPr>
          <p:cNvPr id="1261" name="pepper-1.jpg" descr="pepper-1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591049" y="3683000"/>
            <a:ext cx="4476751" cy="6350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62" name="x[1]"/>
          <p:cNvSpPr txBox="1"/>
          <p:nvPr/>
        </p:nvSpPr>
        <p:spPr>
          <a:xfrm>
            <a:off x="6504777" y="10505946"/>
            <a:ext cx="2649296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x[1]</a:t>
            </a:r>
          </a:p>
        </p:txBody>
      </p:sp>
      <p:pic>
        <p:nvPicPr>
          <p:cNvPr id="1263" name="pepper-2.jpg" descr="pepper-2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440997" y="4804688"/>
            <a:ext cx="6727864" cy="4437905"/>
          </a:xfrm>
          <a:prstGeom prst="rect">
            <a:avLst/>
          </a:prstGeom>
          <a:ln w="12700">
            <a:miter lim="400000"/>
          </a:ln>
        </p:spPr>
      </p:pic>
      <p:sp>
        <p:nvSpPr>
          <p:cNvPr id="1264" name="x[[1]]"/>
          <p:cNvSpPr txBox="1"/>
          <p:nvPr/>
        </p:nvSpPr>
        <p:spPr>
          <a:xfrm>
            <a:off x="12227514" y="10505946"/>
            <a:ext cx="3154830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x[[1]]</a:t>
            </a:r>
          </a:p>
        </p:txBody>
      </p:sp>
      <p:pic>
        <p:nvPicPr>
          <p:cNvPr id="1265" name="pepper-3.jpg" descr="pepper-3.jp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7542059" y="4620350"/>
            <a:ext cx="6440819" cy="4806581"/>
          </a:xfrm>
          <a:prstGeom prst="rect">
            <a:avLst/>
          </a:prstGeom>
          <a:ln w="12700">
            <a:miter lim="400000"/>
          </a:ln>
        </p:spPr>
      </p:pic>
      <p:sp>
        <p:nvSpPr>
          <p:cNvPr id="1266" name="x[[1]][[1]]"/>
          <p:cNvSpPr txBox="1"/>
          <p:nvPr/>
        </p:nvSpPr>
        <p:spPr>
          <a:xfrm>
            <a:off x="18108176" y="10505946"/>
            <a:ext cx="5308582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x[[1]][[1]]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Your Turn 2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2</a:t>
            </a:r>
          </a:p>
        </p:txBody>
      </p:sp>
      <p:sp>
        <p:nvSpPr>
          <p:cNvPr id="1269" name="What will each of these return? Run the code chunks to confirm.…"/>
          <p:cNvSpPr txBox="1">
            <a:spLocks noGrp="1"/>
          </p:cNvSpPr>
          <p:nvPr>
            <p:ph type="body" idx="4294967295"/>
          </p:nvPr>
        </p:nvSpPr>
        <p:spPr>
          <a:xfrm>
            <a:off x="1991189" y="3230287"/>
            <a:ext cx="20401622" cy="8211041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each of these return? Run the code chunks to confirm.</a:t>
            </a:r>
          </a:p>
          <a:p>
            <a:pPr marL="0" indent="0" defTabSz="584200">
              <a:spcBef>
                <a:spcPts val="55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c(-2, -1, 0, 1, 2)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abs(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list(-2, -1, 0, 1, 2)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abs(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270" name="# 2 1 0 1 2"/>
          <p:cNvSpPr txBox="1"/>
          <p:nvPr/>
        </p:nvSpPr>
        <p:spPr>
          <a:xfrm>
            <a:off x="1991189" y="7443924"/>
            <a:ext cx="4347258" cy="940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# 2 1 0 1 2</a:t>
            </a:r>
          </a:p>
        </p:txBody>
      </p:sp>
      <p:sp>
        <p:nvSpPr>
          <p:cNvPr id="1271" name="# Error in abs(lst) :…"/>
          <p:cNvSpPr txBox="1"/>
          <p:nvPr/>
        </p:nvSpPr>
        <p:spPr>
          <a:xfrm>
            <a:off x="1991189" y="10847460"/>
            <a:ext cx="19087172" cy="16831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Error in abs(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: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non-numeric argument to mathematical function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0" grpId="1" animBg="1" advAuto="0"/>
      <p:bldP spid="1271" grpId="2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27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75" name="Lists are a useful way to organize data.…"/>
          <p:cNvSpPr txBox="1"/>
          <p:nvPr/>
        </p:nvSpPr>
        <p:spPr>
          <a:xfrm>
            <a:off x="4751090" y="4558700"/>
            <a:ext cx="14881819" cy="459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lnSpcReduction="10000"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Lists are a useful way to organize data. 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But you need to arrange manually for functions to iterate over the elements of a list.</a:t>
            </a:r>
          </a:p>
        </p:txBody>
      </p:sp>
      <p:sp>
        <p:nvSpPr>
          <p:cNvPr id="1276" name="Take aways"/>
          <p:cNvSpPr txBox="1"/>
          <p:nvPr/>
        </p:nvSpPr>
        <p:spPr>
          <a:xfrm>
            <a:off x="4007752" y="973346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Take aways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3" name="Partial output of fitting the linear model"/>
          <p:cNvSpPr txBox="1"/>
          <p:nvPr/>
        </p:nvSpPr>
        <p:spPr>
          <a:xfrm>
            <a:off x="753533" y="153471"/>
            <a:ext cx="22831049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Partial output of fitting the linear model</a:t>
            </a:r>
          </a:p>
        </p:txBody>
      </p:sp>
      <p:sp>
        <p:nvSpPr>
          <p:cNvPr id="144" name="Rectangle"/>
          <p:cNvSpPr/>
          <p:nvPr/>
        </p:nvSpPr>
        <p:spPr>
          <a:xfrm>
            <a:off x="759884" y="1933373"/>
            <a:ext cx="22864232" cy="157529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5" name="lm(price ~ carat + cut + color + clarity, data = diamonds)"/>
          <p:cNvSpPr txBox="1"/>
          <p:nvPr/>
        </p:nvSpPr>
        <p:spPr>
          <a:xfrm>
            <a:off x="1124604" y="2265250"/>
            <a:ext cx="22459979" cy="1030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(price ~ carat + cut + color + clarity, data = diamonds)</a:t>
            </a:r>
          </a:p>
        </p:txBody>
      </p:sp>
      <p:pic>
        <p:nvPicPr>
          <p:cNvPr id="146" name="Screen Shot 2017-07-21 at 11.40.07 AM.png" descr="Screen Shot 2017-07-21 at 11.40.07 AM.png"/>
          <p:cNvPicPr>
            <a:picLocks noChangeAspect="1"/>
          </p:cNvPicPr>
          <p:nvPr/>
        </p:nvPicPr>
        <p:blipFill>
          <a:blip r:embed="rId4">
            <a:extLst/>
          </a:blip>
          <a:srcRect t="33495"/>
          <a:stretch>
            <a:fillRect/>
          </a:stretch>
        </p:blipFill>
        <p:spPr>
          <a:xfrm>
            <a:off x="893978" y="3767573"/>
            <a:ext cx="16022974" cy="9383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27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17358" y="2124509"/>
            <a:ext cx="12349284" cy="946698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83" name="Group"/>
          <p:cNvGrpSpPr/>
          <p:nvPr/>
        </p:nvGrpSpPr>
        <p:grpSpPr>
          <a:xfrm>
            <a:off x="12707814" y="8146789"/>
            <a:ext cx="9792406" cy="2907938"/>
            <a:chOff x="0" y="0"/>
            <a:chExt cx="9792405" cy="2907936"/>
          </a:xfrm>
        </p:grpSpPr>
        <p:sp>
          <p:nvSpPr>
            <p:cNvPr id="1280" name="Shape"/>
            <p:cNvSpPr/>
            <p:nvPr/>
          </p:nvSpPr>
          <p:spPr>
            <a:xfrm>
              <a:off x="0" y="0"/>
              <a:ext cx="4505338" cy="2762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7" extrusionOk="0">
                  <a:moveTo>
                    <a:pt x="20848" y="1902"/>
                  </a:moveTo>
                  <a:cubicBezTo>
                    <a:pt x="20236" y="1534"/>
                    <a:pt x="19609" y="1238"/>
                    <a:pt x="18971" y="1016"/>
                  </a:cubicBezTo>
                  <a:cubicBezTo>
                    <a:pt x="18247" y="764"/>
                    <a:pt x="17513" y="608"/>
                    <a:pt x="16774" y="548"/>
                  </a:cubicBezTo>
                  <a:cubicBezTo>
                    <a:pt x="15990" y="1310"/>
                    <a:pt x="15073" y="1634"/>
                    <a:pt x="14165" y="1471"/>
                  </a:cubicBezTo>
                  <a:cubicBezTo>
                    <a:pt x="13370" y="1328"/>
                    <a:pt x="12618" y="817"/>
                    <a:pt x="11998" y="0"/>
                  </a:cubicBezTo>
                  <a:cubicBezTo>
                    <a:pt x="11744" y="364"/>
                    <a:pt x="11462" y="675"/>
                    <a:pt x="11160" y="927"/>
                  </a:cubicBezTo>
                  <a:cubicBezTo>
                    <a:pt x="10077" y="1831"/>
                    <a:pt x="8805" y="1934"/>
                    <a:pt x="7672" y="1210"/>
                  </a:cubicBezTo>
                  <a:cubicBezTo>
                    <a:pt x="7400" y="998"/>
                    <a:pt x="7088" y="961"/>
                    <a:pt x="6800" y="1107"/>
                  </a:cubicBezTo>
                  <a:cubicBezTo>
                    <a:pt x="6408" y="1305"/>
                    <a:pt x="6119" y="1806"/>
                    <a:pt x="5789" y="2187"/>
                  </a:cubicBezTo>
                  <a:cubicBezTo>
                    <a:pt x="5514" y="2505"/>
                    <a:pt x="5206" y="2746"/>
                    <a:pt x="4878" y="2896"/>
                  </a:cubicBezTo>
                  <a:cubicBezTo>
                    <a:pt x="4268" y="2966"/>
                    <a:pt x="3656" y="2919"/>
                    <a:pt x="3052" y="2760"/>
                  </a:cubicBezTo>
                  <a:cubicBezTo>
                    <a:pt x="2719" y="2672"/>
                    <a:pt x="2379" y="2558"/>
                    <a:pt x="2050" y="2690"/>
                  </a:cubicBezTo>
                  <a:cubicBezTo>
                    <a:pt x="1743" y="2813"/>
                    <a:pt x="1499" y="3109"/>
                    <a:pt x="1474" y="3574"/>
                  </a:cubicBezTo>
                  <a:cubicBezTo>
                    <a:pt x="1452" y="3988"/>
                    <a:pt x="1645" y="4380"/>
                    <a:pt x="1617" y="4782"/>
                  </a:cubicBezTo>
                  <a:cubicBezTo>
                    <a:pt x="1604" y="4960"/>
                    <a:pt x="1550" y="5124"/>
                    <a:pt x="1542" y="5303"/>
                  </a:cubicBezTo>
                  <a:cubicBezTo>
                    <a:pt x="1533" y="5508"/>
                    <a:pt x="1585" y="5707"/>
                    <a:pt x="1682" y="5841"/>
                  </a:cubicBezTo>
                  <a:cubicBezTo>
                    <a:pt x="1552" y="6012"/>
                    <a:pt x="1470" y="6261"/>
                    <a:pt x="1456" y="6531"/>
                  </a:cubicBezTo>
                  <a:cubicBezTo>
                    <a:pt x="1444" y="6754"/>
                    <a:pt x="1478" y="6977"/>
                    <a:pt x="1554" y="7165"/>
                  </a:cubicBezTo>
                  <a:cubicBezTo>
                    <a:pt x="1631" y="7396"/>
                    <a:pt x="1742" y="7593"/>
                    <a:pt x="1877" y="7739"/>
                  </a:cubicBezTo>
                  <a:cubicBezTo>
                    <a:pt x="1974" y="7844"/>
                    <a:pt x="2083" y="7920"/>
                    <a:pt x="2197" y="7964"/>
                  </a:cubicBezTo>
                  <a:cubicBezTo>
                    <a:pt x="2157" y="8112"/>
                    <a:pt x="2145" y="8277"/>
                    <a:pt x="2162" y="8437"/>
                  </a:cubicBezTo>
                  <a:cubicBezTo>
                    <a:pt x="2182" y="8619"/>
                    <a:pt x="2239" y="8786"/>
                    <a:pt x="2325" y="8910"/>
                  </a:cubicBezTo>
                  <a:cubicBezTo>
                    <a:pt x="1671" y="9061"/>
                    <a:pt x="1074" y="9593"/>
                    <a:pt x="645" y="10405"/>
                  </a:cubicBezTo>
                  <a:cubicBezTo>
                    <a:pt x="250" y="11153"/>
                    <a:pt x="23" y="12094"/>
                    <a:pt x="0" y="13077"/>
                  </a:cubicBezTo>
                  <a:cubicBezTo>
                    <a:pt x="916" y="14575"/>
                    <a:pt x="1962" y="15850"/>
                    <a:pt x="3106" y="16860"/>
                  </a:cubicBezTo>
                  <a:cubicBezTo>
                    <a:pt x="3901" y="17562"/>
                    <a:pt x="4739" y="18132"/>
                    <a:pt x="5534" y="18834"/>
                  </a:cubicBezTo>
                  <a:cubicBezTo>
                    <a:pt x="6293" y="19503"/>
                    <a:pt x="7010" y="20289"/>
                    <a:pt x="7674" y="21181"/>
                  </a:cubicBezTo>
                  <a:cubicBezTo>
                    <a:pt x="8538" y="21600"/>
                    <a:pt x="9471" y="21403"/>
                    <a:pt x="10238" y="20640"/>
                  </a:cubicBezTo>
                  <a:cubicBezTo>
                    <a:pt x="10569" y="20310"/>
                    <a:pt x="10859" y="19882"/>
                    <a:pt x="11092" y="19379"/>
                  </a:cubicBezTo>
                  <a:cubicBezTo>
                    <a:pt x="13455" y="19505"/>
                    <a:pt x="15760" y="18185"/>
                    <a:pt x="17547" y="15685"/>
                  </a:cubicBezTo>
                  <a:cubicBezTo>
                    <a:pt x="18484" y="14376"/>
                    <a:pt x="19242" y="12788"/>
                    <a:pt x="19946" y="11159"/>
                  </a:cubicBezTo>
                  <a:cubicBezTo>
                    <a:pt x="20530" y="9807"/>
                    <a:pt x="21082" y="8416"/>
                    <a:pt x="21600" y="6991"/>
                  </a:cubicBezTo>
                  <a:cubicBezTo>
                    <a:pt x="21513" y="6653"/>
                    <a:pt x="21467" y="6291"/>
                    <a:pt x="21463" y="5926"/>
                  </a:cubicBezTo>
                  <a:cubicBezTo>
                    <a:pt x="21459" y="5465"/>
                    <a:pt x="21523" y="4987"/>
                    <a:pt x="21420" y="4546"/>
                  </a:cubicBezTo>
                  <a:cubicBezTo>
                    <a:pt x="21353" y="4258"/>
                    <a:pt x="21221" y="4023"/>
                    <a:pt x="21050" y="3887"/>
                  </a:cubicBezTo>
                  <a:cubicBezTo>
                    <a:pt x="21113" y="3789"/>
                    <a:pt x="21155" y="3662"/>
                    <a:pt x="21171" y="3524"/>
                  </a:cubicBezTo>
                  <a:cubicBezTo>
                    <a:pt x="21209" y="3205"/>
                    <a:pt x="21111" y="2907"/>
                    <a:pt x="21029" y="2625"/>
                  </a:cubicBezTo>
                  <a:cubicBezTo>
                    <a:pt x="20962" y="2392"/>
                    <a:pt x="20901" y="2151"/>
                    <a:pt x="20848" y="1902"/>
                  </a:cubicBezTo>
                  <a:close/>
                </a:path>
              </a:pathLst>
            </a:custGeom>
            <a:solidFill>
              <a:srgbClr val="FF80A9">
                <a:alpha val="49172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1" name="Reptilian…"/>
            <p:cNvSpPr txBox="1"/>
            <p:nvPr/>
          </p:nvSpPr>
          <p:spPr>
            <a:xfrm>
              <a:off x="6496704" y="910861"/>
              <a:ext cx="3295702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>
                  <a:solidFill>
                    <a:srgbClr val="FF80A9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Reptilian </a:t>
              </a:r>
            </a:p>
            <a:p>
              <a:pPr>
                <a:defRPr>
                  <a:solidFill>
                    <a:srgbClr val="FF80A9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Brain</a:t>
              </a:r>
            </a:p>
          </p:txBody>
        </p:sp>
        <p:sp>
          <p:nvSpPr>
            <p:cNvPr id="1282" name="Line"/>
            <p:cNvSpPr/>
            <p:nvPr/>
          </p:nvSpPr>
          <p:spPr>
            <a:xfrm>
              <a:off x="3468810" y="941712"/>
              <a:ext cx="3047209" cy="537600"/>
            </a:xfrm>
            <a:prstGeom prst="line">
              <a:avLst/>
            </a:prstGeom>
            <a:noFill/>
            <a:ln w="50800" cap="flat">
              <a:solidFill>
                <a:srgbClr val="FF80A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287" name="Group"/>
          <p:cNvGrpSpPr/>
          <p:nvPr/>
        </p:nvGrpSpPr>
        <p:grpSpPr>
          <a:xfrm>
            <a:off x="9194085" y="5268370"/>
            <a:ext cx="13323597" cy="4566974"/>
            <a:chOff x="0" y="0"/>
            <a:chExt cx="13323596" cy="4566972"/>
          </a:xfrm>
        </p:grpSpPr>
        <p:sp>
          <p:nvSpPr>
            <p:cNvPr id="1284" name="Shape"/>
            <p:cNvSpPr/>
            <p:nvPr/>
          </p:nvSpPr>
          <p:spPr>
            <a:xfrm>
              <a:off x="-1" y="1151966"/>
              <a:ext cx="6016370" cy="34150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64" h="19538" extrusionOk="0">
                  <a:moveTo>
                    <a:pt x="15983" y="2462"/>
                  </a:moveTo>
                  <a:cubicBezTo>
                    <a:pt x="18148" y="4208"/>
                    <a:pt x="20026" y="6749"/>
                    <a:pt x="21464" y="9878"/>
                  </a:cubicBezTo>
                  <a:cubicBezTo>
                    <a:pt x="21275" y="10147"/>
                    <a:pt x="21065" y="10377"/>
                    <a:pt x="20840" y="10563"/>
                  </a:cubicBezTo>
                  <a:cubicBezTo>
                    <a:pt x="20034" y="11230"/>
                    <a:pt x="19088" y="11306"/>
                    <a:pt x="18244" y="10772"/>
                  </a:cubicBezTo>
                  <a:cubicBezTo>
                    <a:pt x="18042" y="10615"/>
                    <a:pt x="17810" y="10587"/>
                    <a:pt x="17596" y="10695"/>
                  </a:cubicBezTo>
                  <a:cubicBezTo>
                    <a:pt x="17304" y="10842"/>
                    <a:pt x="17089" y="11212"/>
                    <a:pt x="16843" y="11493"/>
                  </a:cubicBezTo>
                  <a:cubicBezTo>
                    <a:pt x="16638" y="11728"/>
                    <a:pt x="16409" y="11906"/>
                    <a:pt x="16165" y="12017"/>
                  </a:cubicBezTo>
                  <a:cubicBezTo>
                    <a:pt x="15712" y="12069"/>
                    <a:pt x="15256" y="12034"/>
                    <a:pt x="14807" y="11917"/>
                  </a:cubicBezTo>
                  <a:cubicBezTo>
                    <a:pt x="14559" y="11852"/>
                    <a:pt x="14306" y="11768"/>
                    <a:pt x="14061" y="11865"/>
                  </a:cubicBezTo>
                  <a:cubicBezTo>
                    <a:pt x="13832" y="11956"/>
                    <a:pt x="13652" y="12174"/>
                    <a:pt x="13633" y="12518"/>
                  </a:cubicBezTo>
                  <a:cubicBezTo>
                    <a:pt x="13616" y="12824"/>
                    <a:pt x="13760" y="13113"/>
                    <a:pt x="13739" y="13410"/>
                  </a:cubicBezTo>
                  <a:cubicBezTo>
                    <a:pt x="13729" y="13542"/>
                    <a:pt x="13689" y="13663"/>
                    <a:pt x="13683" y="13795"/>
                  </a:cubicBezTo>
                  <a:cubicBezTo>
                    <a:pt x="13676" y="13946"/>
                    <a:pt x="13715" y="14094"/>
                    <a:pt x="13787" y="14192"/>
                  </a:cubicBezTo>
                  <a:cubicBezTo>
                    <a:pt x="13690" y="14319"/>
                    <a:pt x="13630" y="14503"/>
                    <a:pt x="13619" y="14702"/>
                  </a:cubicBezTo>
                  <a:cubicBezTo>
                    <a:pt x="13610" y="14867"/>
                    <a:pt x="13636" y="15032"/>
                    <a:pt x="13692" y="15170"/>
                  </a:cubicBezTo>
                  <a:cubicBezTo>
                    <a:pt x="13749" y="15341"/>
                    <a:pt x="13832" y="15487"/>
                    <a:pt x="13932" y="15595"/>
                  </a:cubicBezTo>
                  <a:cubicBezTo>
                    <a:pt x="14005" y="15672"/>
                    <a:pt x="14086" y="15728"/>
                    <a:pt x="14171" y="15761"/>
                  </a:cubicBezTo>
                  <a:cubicBezTo>
                    <a:pt x="14141" y="15870"/>
                    <a:pt x="14132" y="15992"/>
                    <a:pt x="14145" y="16110"/>
                  </a:cubicBezTo>
                  <a:cubicBezTo>
                    <a:pt x="14160" y="16245"/>
                    <a:pt x="14202" y="16368"/>
                    <a:pt x="14266" y="16460"/>
                  </a:cubicBezTo>
                  <a:cubicBezTo>
                    <a:pt x="13779" y="16571"/>
                    <a:pt x="13335" y="16964"/>
                    <a:pt x="13016" y="17564"/>
                  </a:cubicBezTo>
                  <a:cubicBezTo>
                    <a:pt x="12722" y="18117"/>
                    <a:pt x="12553" y="18812"/>
                    <a:pt x="12536" y="19538"/>
                  </a:cubicBezTo>
                  <a:cubicBezTo>
                    <a:pt x="11744" y="19431"/>
                    <a:pt x="10976" y="19052"/>
                    <a:pt x="10284" y="18425"/>
                  </a:cubicBezTo>
                  <a:cubicBezTo>
                    <a:pt x="9728" y="17921"/>
                    <a:pt x="9232" y="17242"/>
                    <a:pt x="8809" y="16505"/>
                  </a:cubicBezTo>
                  <a:cubicBezTo>
                    <a:pt x="8717" y="16345"/>
                    <a:pt x="8629" y="16181"/>
                    <a:pt x="8575" y="15980"/>
                  </a:cubicBezTo>
                  <a:cubicBezTo>
                    <a:pt x="8393" y="15313"/>
                    <a:pt x="8645" y="14582"/>
                    <a:pt x="8602" y="13869"/>
                  </a:cubicBezTo>
                  <a:cubicBezTo>
                    <a:pt x="8558" y="13157"/>
                    <a:pt x="8245" y="12585"/>
                    <a:pt x="7850" y="12245"/>
                  </a:cubicBezTo>
                  <a:cubicBezTo>
                    <a:pt x="6355" y="10959"/>
                    <a:pt x="4783" y="12722"/>
                    <a:pt x="3437" y="14275"/>
                  </a:cubicBezTo>
                  <a:cubicBezTo>
                    <a:pt x="2784" y="15028"/>
                    <a:pt x="2038" y="15731"/>
                    <a:pt x="1278" y="15360"/>
                  </a:cubicBezTo>
                  <a:cubicBezTo>
                    <a:pt x="596" y="15026"/>
                    <a:pt x="198" y="13957"/>
                    <a:pt x="62" y="12817"/>
                  </a:cubicBezTo>
                  <a:cubicBezTo>
                    <a:pt x="-136" y="11156"/>
                    <a:pt x="165" y="9477"/>
                    <a:pt x="661" y="7985"/>
                  </a:cubicBezTo>
                  <a:cubicBezTo>
                    <a:pt x="3458" y="-423"/>
                    <a:pt x="10373" y="-2062"/>
                    <a:pt x="15983" y="2462"/>
                  </a:cubicBezTo>
                  <a:close/>
                </a:path>
              </a:pathLst>
            </a:custGeom>
            <a:solidFill>
              <a:srgbClr val="A7C189">
                <a:alpha val="60522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5" name="Limbic…"/>
            <p:cNvSpPr txBox="1"/>
            <p:nvPr/>
          </p:nvSpPr>
          <p:spPr>
            <a:xfrm>
              <a:off x="10741660" y="0"/>
              <a:ext cx="2581937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>
                  <a:solidFill>
                    <a:srgbClr val="A7C189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Limbic </a:t>
              </a:r>
            </a:p>
            <a:p>
              <a:pPr>
                <a:defRPr>
                  <a:solidFill>
                    <a:srgbClr val="A7C189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System</a:t>
              </a:r>
            </a:p>
          </p:txBody>
        </p:sp>
        <p:sp>
          <p:nvSpPr>
            <p:cNvPr id="1286" name="Line"/>
            <p:cNvSpPr/>
            <p:nvPr/>
          </p:nvSpPr>
          <p:spPr>
            <a:xfrm flipV="1">
              <a:off x="4622105" y="1200233"/>
              <a:ext cx="6007112" cy="1020027"/>
            </a:xfrm>
            <a:prstGeom prst="line">
              <a:avLst/>
            </a:prstGeom>
            <a:noFill/>
            <a:ln w="50800" cap="flat">
              <a:solidFill>
                <a:srgbClr val="A7C18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291" name="Group"/>
          <p:cNvGrpSpPr/>
          <p:nvPr/>
        </p:nvGrpSpPr>
        <p:grpSpPr>
          <a:xfrm>
            <a:off x="6111953" y="2025087"/>
            <a:ext cx="14402214" cy="7939184"/>
            <a:chOff x="0" y="0"/>
            <a:chExt cx="14402212" cy="7939183"/>
          </a:xfrm>
        </p:grpSpPr>
        <p:sp>
          <p:nvSpPr>
            <p:cNvPr id="1288" name="Shape"/>
            <p:cNvSpPr/>
            <p:nvPr/>
          </p:nvSpPr>
          <p:spPr>
            <a:xfrm>
              <a:off x="-1" y="833558"/>
              <a:ext cx="12203881" cy="710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536" extrusionOk="0">
                  <a:moveTo>
                    <a:pt x="13351" y="12099"/>
                  </a:moveTo>
                  <a:cubicBezTo>
                    <a:pt x="14423" y="13024"/>
                    <a:pt x="15352" y="14370"/>
                    <a:pt x="16064" y="16028"/>
                  </a:cubicBezTo>
                  <a:cubicBezTo>
                    <a:pt x="16320" y="16386"/>
                    <a:pt x="16637" y="16594"/>
                    <a:pt x="16967" y="16619"/>
                  </a:cubicBezTo>
                  <a:cubicBezTo>
                    <a:pt x="17271" y="16642"/>
                    <a:pt x="17572" y="16509"/>
                    <a:pt x="17832" y="16236"/>
                  </a:cubicBezTo>
                  <a:cubicBezTo>
                    <a:pt x="18147" y="16259"/>
                    <a:pt x="18460" y="16340"/>
                    <a:pt x="18764" y="16477"/>
                  </a:cubicBezTo>
                  <a:cubicBezTo>
                    <a:pt x="18981" y="16575"/>
                    <a:pt x="19194" y="16701"/>
                    <a:pt x="19400" y="16854"/>
                  </a:cubicBezTo>
                  <a:cubicBezTo>
                    <a:pt x="19629" y="16945"/>
                    <a:pt x="19851" y="17086"/>
                    <a:pt x="20060" y="17273"/>
                  </a:cubicBezTo>
                  <a:cubicBezTo>
                    <a:pt x="20143" y="17347"/>
                    <a:pt x="20223" y="17428"/>
                    <a:pt x="20301" y="17516"/>
                  </a:cubicBezTo>
                  <a:cubicBezTo>
                    <a:pt x="20568" y="17616"/>
                    <a:pt x="20842" y="17415"/>
                    <a:pt x="20984" y="17014"/>
                  </a:cubicBezTo>
                  <a:cubicBezTo>
                    <a:pt x="21053" y="16821"/>
                    <a:pt x="21082" y="16600"/>
                    <a:pt x="21132" y="16397"/>
                  </a:cubicBezTo>
                  <a:cubicBezTo>
                    <a:pt x="21206" y="16096"/>
                    <a:pt x="21325" y="15827"/>
                    <a:pt x="21381" y="15510"/>
                  </a:cubicBezTo>
                  <a:cubicBezTo>
                    <a:pt x="21428" y="15246"/>
                    <a:pt x="21428" y="14963"/>
                    <a:pt x="21380" y="14695"/>
                  </a:cubicBezTo>
                  <a:cubicBezTo>
                    <a:pt x="21568" y="13965"/>
                    <a:pt x="21598" y="13145"/>
                    <a:pt x="21466" y="12380"/>
                  </a:cubicBezTo>
                  <a:cubicBezTo>
                    <a:pt x="21369" y="11817"/>
                    <a:pt x="21188" y="11308"/>
                    <a:pt x="20940" y="10904"/>
                  </a:cubicBezTo>
                  <a:cubicBezTo>
                    <a:pt x="20927" y="10567"/>
                    <a:pt x="20881" y="10236"/>
                    <a:pt x="20802" y="9926"/>
                  </a:cubicBezTo>
                  <a:cubicBezTo>
                    <a:pt x="20706" y="9548"/>
                    <a:pt x="20565" y="9210"/>
                    <a:pt x="20388" y="8933"/>
                  </a:cubicBezTo>
                  <a:cubicBezTo>
                    <a:pt x="20358" y="8676"/>
                    <a:pt x="20307" y="8429"/>
                    <a:pt x="20238" y="8197"/>
                  </a:cubicBezTo>
                  <a:cubicBezTo>
                    <a:pt x="20161" y="7941"/>
                    <a:pt x="20062" y="7708"/>
                    <a:pt x="19978" y="7461"/>
                  </a:cubicBezTo>
                  <a:cubicBezTo>
                    <a:pt x="19827" y="7015"/>
                    <a:pt x="19722" y="6513"/>
                    <a:pt x="19514" y="6128"/>
                  </a:cubicBezTo>
                  <a:cubicBezTo>
                    <a:pt x="19410" y="5935"/>
                    <a:pt x="19283" y="5780"/>
                    <a:pt x="19142" y="5674"/>
                  </a:cubicBezTo>
                  <a:cubicBezTo>
                    <a:pt x="19030" y="5428"/>
                    <a:pt x="18899" y="5208"/>
                    <a:pt x="18755" y="5017"/>
                  </a:cubicBezTo>
                  <a:cubicBezTo>
                    <a:pt x="18566" y="4769"/>
                    <a:pt x="18355" y="4576"/>
                    <a:pt x="18130" y="4444"/>
                  </a:cubicBezTo>
                  <a:cubicBezTo>
                    <a:pt x="18011" y="4080"/>
                    <a:pt x="17834" y="3782"/>
                    <a:pt x="17619" y="3588"/>
                  </a:cubicBezTo>
                  <a:cubicBezTo>
                    <a:pt x="17448" y="3433"/>
                    <a:pt x="17259" y="3348"/>
                    <a:pt x="17088" y="3195"/>
                  </a:cubicBezTo>
                  <a:cubicBezTo>
                    <a:pt x="16984" y="3102"/>
                    <a:pt x="16887" y="2984"/>
                    <a:pt x="16785" y="2883"/>
                  </a:cubicBezTo>
                  <a:cubicBezTo>
                    <a:pt x="16643" y="2742"/>
                    <a:pt x="16491" y="2632"/>
                    <a:pt x="16333" y="2557"/>
                  </a:cubicBezTo>
                  <a:cubicBezTo>
                    <a:pt x="16234" y="2412"/>
                    <a:pt x="16130" y="2277"/>
                    <a:pt x="16021" y="2153"/>
                  </a:cubicBezTo>
                  <a:cubicBezTo>
                    <a:pt x="15717" y="1806"/>
                    <a:pt x="15380" y="1549"/>
                    <a:pt x="15025" y="1395"/>
                  </a:cubicBezTo>
                  <a:cubicBezTo>
                    <a:pt x="14872" y="1246"/>
                    <a:pt x="14711" y="1121"/>
                    <a:pt x="14546" y="1021"/>
                  </a:cubicBezTo>
                  <a:cubicBezTo>
                    <a:pt x="14310" y="880"/>
                    <a:pt x="14065" y="790"/>
                    <a:pt x="13816" y="754"/>
                  </a:cubicBezTo>
                  <a:cubicBezTo>
                    <a:pt x="13510" y="406"/>
                    <a:pt x="13160" y="190"/>
                    <a:pt x="12795" y="123"/>
                  </a:cubicBezTo>
                  <a:cubicBezTo>
                    <a:pt x="12589" y="85"/>
                    <a:pt x="12382" y="95"/>
                    <a:pt x="12178" y="153"/>
                  </a:cubicBezTo>
                  <a:cubicBezTo>
                    <a:pt x="11961" y="36"/>
                    <a:pt x="11735" y="-14"/>
                    <a:pt x="11508" y="3"/>
                  </a:cubicBezTo>
                  <a:cubicBezTo>
                    <a:pt x="11278" y="21"/>
                    <a:pt x="11051" y="109"/>
                    <a:pt x="10838" y="262"/>
                  </a:cubicBezTo>
                  <a:cubicBezTo>
                    <a:pt x="10605" y="193"/>
                    <a:pt x="10368" y="169"/>
                    <a:pt x="10131" y="190"/>
                  </a:cubicBezTo>
                  <a:cubicBezTo>
                    <a:pt x="9892" y="210"/>
                    <a:pt x="9655" y="277"/>
                    <a:pt x="9424" y="388"/>
                  </a:cubicBezTo>
                  <a:cubicBezTo>
                    <a:pt x="9148" y="417"/>
                    <a:pt x="8873" y="444"/>
                    <a:pt x="8600" y="467"/>
                  </a:cubicBezTo>
                  <a:cubicBezTo>
                    <a:pt x="8304" y="493"/>
                    <a:pt x="8003" y="515"/>
                    <a:pt x="7719" y="684"/>
                  </a:cubicBezTo>
                  <a:cubicBezTo>
                    <a:pt x="7503" y="813"/>
                    <a:pt x="7306" y="1024"/>
                    <a:pt x="7143" y="1300"/>
                  </a:cubicBezTo>
                  <a:cubicBezTo>
                    <a:pt x="6859" y="1423"/>
                    <a:pt x="6582" y="1594"/>
                    <a:pt x="6318" y="1809"/>
                  </a:cubicBezTo>
                  <a:cubicBezTo>
                    <a:pt x="6073" y="2009"/>
                    <a:pt x="5839" y="2246"/>
                    <a:pt x="5619" y="2518"/>
                  </a:cubicBezTo>
                  <a:cubicBezTo>
                    <a:pt x="5203" y="2570"/>
                    <a:pt x="4803" y="2816"/>
                    <a:pt x="4462" y="3230"/>
                  </a:cubicBezTo>
                  <a:cubicBezTo>
                    <a:pt x="4337" y="3382"/>
                    <a:pt x="4221" y="3556"/>
                    <a:pt x="4116" y="3749"/>
                  </a:cubicBezTo>
                  <a:cubicBezTo>
                    <a:pt x="3770" y="3904"/>
                    <a:pt x="3446" y="4178"/>
                    <a:pt x="3165" y="4556"/>
                  </a:cubicBezTo>
                  <a:cubicBezTo>
                    <a:pt x="2858" y="4967"/>
                    <a:pt x="2609" y="5489"/>
                    <a:pt x="2435" y="6086"/>
                  </a:cubicBezTo>
                  <a:cubicBezTo>
                    <a:pt x="2156" y="6374"/>
                    <a:pt x="1884" y="6680"/>
                    <a:pt x="1619" y="7003"/>
                  </a:cubicBezTo>
                  <a:cubicBezTo>
                    <a:pt x="1367" y="7311"/>
                    <a:pt x="1117" y="7639"/>
                    <a:pt x="921" y="8063"/>
                  </a:cubicBezTo>
                  <a:cubicBezTo>
                    <a:pt x="715" y="8507"/>
                    <a:pt x="580" y="9034"/>
                    <a:pt x="528" y="9594"/>
                  </a:cubicBezTo>
                  <a:cubicBezTo>
                    <a:pt x="188" y="10536"/>
                    <a:pt x="1" y="11636"/>
                    <a:pt x="0" y="12785"/>
                  </a:cubicBezTo>
                  <a:cubicBezTo>
                    <a:pt x="-2" y="13717"/>
                    <a:pt x="125" y="14637"/>
                    <a:pt x="371" y="15467"/>
                  </a:cubicBezTo>
                  <a:cubicBezTo>
                    <a:pt x="454" y="16560"/>
                    <a:pt x="769" y="17561"/>
                    <a:pt x="1257" y="18291"/>
                  </a:cubicBezTo>
                  <a:cubicBezTo>
                    <a:pt x="1624" y="18839"/>
                    <a:pt x="2071" y="19190"/>
                    <a:pt x="2542" y="19311"/>
                  </a:cubicBezTo>
                  <a:cubicBezTo>
                    <a:pt x="2984" y="19424"/>
                    <a:pt x="3434" y="19339"/>
                    <a:pt x="3836" y="19035"/>
                  </a:cubicBezTo>
                  <a:cubicBezTo>
                    <a:pt x="4065" y="18862"/>
                    <a:pt x="4274" y="18620"/>
                    <a:pt x="4497" y="18417"/>
                  </a:cubicBezTo>
                  <a:cubicBezTo>
                    <a:pt x="4650" y="18278"/>
                    <a:pt x="4810" y="18156"/>
                    <a:pt x="4976" y="18056"/>
                  </a:cubicBezTo>
                  <a:cubicBezTo>
                    <a:pt x="5021" y="18470"/>
                    <a:pt x="5138" y="18851"/>
                    <a:pt x="5311" y="19151"/>
                  </a:cubicBezTo>
                  <a:cubicBezTo>
                    <a:pt x="5565" y="19591"/>
                    <a:pt x="5908" y="19819"/>
                    <a:pt x="6256" y="19798"/>
                  </a:cubicBezTo>
                  <a:cubicBezTo>
                    <a:pt x="6547" y="20899"/>
                    <a:pt x="7199" y="21586"/>
                    <a:pt x="7902" y="21533"/>
                  </a:cubicBezTo>
                  <a:cubicBezTo>
                    <a:pt x="8086" y="21520"/>
                    <a:pt x="8265" y="21456"/>
                    <a:pt x="8431" y="21335"/>
                  </a:cubicBezTo>
                  <a:cubicBezTo>
                    <a:pt x="8787" y="21077"/>
                    <a:pt x="9062" y="20589"/>
                    <a:pt x="9265" y="20029"/>
                  </a:cubicBezTo>
                  <a:cubicBezTo>
                    <a:pt x="9330" y="19847"/>
                    <a:pt x="9390" y="19655"/>
                    <a:pt x="9489" y="19524"/>
                  </a:cubicBezTo>
                  <a:cubicBezTo>
                    <a:pt x="9555" y="19437"/>
                    <a:pt x="9634" y="19384"/>
                    <a:pt x="9717" y="19372"/>
                  </a:cubicBezTo>
                  <a:cubicBezTo>
                    <a:pt x="9704" y="19336"/>
                    <a:pt x="9694" y="19299"/>
                    <a:pt x="9685" y="19260"/>
                  </a:cubicBezTo>
                  <a:cubicBezTo>
                    <a:pt x="9606" y="18902"/>
                    <a:pt x="9723" y="18518"/>
                    <a:pt x="9698" y="18142"/>
                  </a:cubicBezTo>
                  <a:cubicBezTo>
                    <a:pt x="9674" y="17766"/>
                    <a:pt x="9521" y="17463"/>
                    <a:pt x="9326" y="17282"/>
                  </a:cubicBezTo>
                  <a:cubicBezTo>
                    <a:pt x="8588" y="16594"/>
                    <a:pt x="7809" y="17532"/>
                    <a:pt x="7142" y="18357"/>
                  </a:cubicBezTo>
                  <a:cubicBezTo>
                    <a:pt x="6819" y="18757"/>
                    <a:pt x="6450" y="19129"/>
                    <a:pt x="6074" y="18932"/>
                  </a:cubicBezTo>
                  <a:cubicBezTo>
                    <a:pt x="5736" y="18755"/>
                    <a:pt x="5539" y="18189"/>
                    <a:pt x="5472" y="17585"/>
                  </a:cubicBezTo>
                  <a:cubicBezTo>
                    <a:pt x="5374" y="16705"/>
                    <a:pt x="5523" y="15815"/>
                    <a:pt x="5769" y="15025"/>
                  </a:cubicBezTo>
                  <a:cubicBezTo>
                    <a:pt x="7153" y="10571"/>
                    <a:pt x="10575" y="9702"/>
                    <a:pt x="13351" y="12099"/>
                  </a:cubicBezTo>
                  <a:close/>
                </a:path>
              </a:pathLst>
            </a:custGeom>
            <a:solidFill>
              <a:srgbClr val="78AAD6">
                <a:alpha val="60522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9" name="Neocortex"/>
            <p:cNvSpPr txBox="1"/>
            <p:nvPr/>
          </p:nvSpPr>
          <p:spPr>
            <a:xfrm>
              <a:off x="11010753" y="0"/>
              <a:ext cx="3391460" cy="10699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78AAD6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Neocortex</a:t>
              </a:r>
            </a:p>
          </p:txBody>
        </p:sp>
        <p:sp>
          <p:nvSpPr>
            <p:cNvPr id="1290" name="Line"/>
            <p:cNvSpPr/>
            <p:nvPr/>
          </p:nvSpPr>
          <p:spPr>
            <a:xfrm flipV="1">
              <a:off x="9058144" y="1131296"/>
              <a:ext cx="2554053" cy="1721968"/>
            </a:xfrm>
            <a:prstGeom prst="line">
              <a:avLst/>
            </a:prstGeom>
            <a:noFill/>
            <a:ln w="5080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29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17358" y="2124509"/>
            <a:ext cx="12349284" cy="946698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98" name="Group"/>
          <p:cNvGrpSpPr/>
          <p:nvPr/>
        </p:nvGrpSpPr>
        <p:grpSpPr>
          <a:xfrm>
            <a:off x="12707814" y="8146789"/>
            <a:ext cx="9535701" cy="2907938"/>
            <a:chOff x="0" y="0"/>
            <a:chExt cx="9535700" cy="2907936"/>
          </a:xfrm>
        </p:grpSpPr>
        <p:sp>
          <p:nvSpPr>
            <p:cNvPr id="1295" name="Shape"/>
            <p:cNvSpPr/>
            <p:nvPr/>
          </p:nvSpPr>
          <p:spPr>
            <a:xfrm>
              <a:off x="0" y="0"/>
              <a:ext cx="4505338" cy="2762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7" extrusionOk="0">
                  <a:moveTo>
                    <a:pt x="20848" y="1902"/>
                  </a:moveTo>
                  <a:cubicBezTo>
                    <a:pt x="20236" y="1534"/>
                    <a:pt x="19609" y="1238"/>
                    <a:pt x="18971" y="1016"/>
                  </a:cubicBezTo>
                  <a:cubicBezTo>
                    <a:pt x="18247" y="764"/>
                    <a:pt x="17513" y="608"/>
                    <a:pt x="16774" y="548"/>
                  </a:cubicBezTo>
                  <a:cubicBezTo>
                    <a:pt x="15990" y="1310"/>
                    <a:pt x="15073" y="1634"/>
                    <a:pt x="14165" y="1471"/>
                  </a:cubicBezTo>
                  <a:cubicBezTo>
                    <a:pt x="13370" y="1328"/>
                    <a:pt x="12618" y="817"/>
                    <a:pt x="11998" y="0"/>
                  </a:cubicBezTo>
                  <a:cubicBezTo>
                    <a:pt x="11744" y="364"/>
                    <a:pt x="11462" y="675"/>
                    <a:pt x="11160" y="927"/>
                  </a:cubicBezTo>
                  <a:cubicBezTo>
                    <a:pt x="10077" y="1831"/>
                    <a:pt x="8805" y="1934"/>
                    <a:pt x="7672" y="1210"/>
                  </a:cubicBezTo>
                  <a:cubicBezTo>
                    <a:pt x="7400" y="998"/>
                    <a:pt x="7088" y="961"/>
                    <a:pt x="6800" y="1107"/>
                  </a:cubicBezTo>
                  <a:cubicBezTo>
                    <a:pt x="6408" y="1305"/>
                    <a:pt x="6119" y="1806"/>
                    <a:pt x="5789" y="2187"/>
                  </a:cubicBezTo>
                  <a:cubicBezTo>
                    <a:pt x="5514" y="2505"/>
                    <a:pt x="5206" y="2746"/>
                    <a:pt x="4878" y="2896"/>
                  </a:cubicBezTo>
                  <a:cubicBezTo>
                    <a:pt x="4268" y="2966"/>
                    <a:pt x="3656" y="2919"/>
                    <a:pt x="3052" y="2760"/>
                  </a:cubicBezTo>
                  <a:cubicBezTo>
                    <a:pt x="2719" y="2672"/>
                    <a:pt x="2379" y="2558"/>
                    <a:pt x="2050" y="2690"/>
                  </a:cubicBezTo>
                  <a:cubicBezTo>
                    <a:pt x="1743" y="2813"/>
                    <a:pt x="1499" y="3109"/>
                    <a:pt x="1474" y="3574"/>
                  </a:cubicBezTo>
                  <a:cubicBezTo>
                    <a:pt x="1452" y="3988"/>
                    <a:pt x="1645" y="4380"/>
                    <a:pt x="1617" y="4782"/>
                  </a:cubicBezTo>
                  <a:cubicBezTo>
                    <a:pt x="1604" y="4960"/>
                    <a:pt x="1550" y="5124"/>
                    <a:pt x="1542" y="5303"/>
                  </a:cubicBezTo>
                  <a:cubicBezTo>
                    <a:pt x="1533" y="5508"/>
                    <a:pt x="1585" y="5707"/>
                    <a:pt x="1682" y="5841"/>
                  </a:cubicBezTo>
                  <a:cubicBezTo>
                    <a:pt x="1552" y="6012"/>
                    <a:pt x="1470" y="6261"/>
                    <a:pt x="1456" y="6531"/>
                  </a:cubicBezTo>
                  <a:cubicBezTo>
                    <a:pt x="1444" y="6754"/>
                    <a:pt x="1478" y="6977"/>
                    <a:pt x="1554" y="7165"/>
                  </a:cubicBezTo>
                  <a:cubicBezTo>
                    <a:pt x="1631" y="7396"/>
                    <a:pt x="1742" y="7593"/>
                    <a:pt x="1877" y="7739"/>
                  </a:cubicBezTo>
                  <a:cubicBezTo>
                    <a:pt x="1974" y="7844"/>
                    <a:pt x="2083" y="7920"/>
                    <a:pt x="2197" y="7964"/>
                  </a:cubicBezTo>
                  <a:cubicBezTo>
                    <a:pt x="2157" y="8112"/>
                    <a:pt x="2145" y="8277"/>
                    <a:pt x="2162" y="8437"/>
                  </a:cubicBezTo>
                  <a:cubicBezTo>
                    <a:pt x="2182" y="8619"/>
                    <a:pt x="2239" y="8786"/>
                    <a:pt x="2325" y="8910"/>
                  </a:cubicBezTo>
                  <a:cubicBezTo>
                    <a:pt x="1671" y="9061"/>
                    <a:pt x="1074" y="9593"/>
                    <a:pt x="645" y="10405"/>
                  </a:cubicBezTo>
                  <a:cubicBezTo>
                    <a:pt x="250" y="11153"/>
                    <a:pt x="23" y="12094"/>
                    <a:pt x="0" y="13077"/>
                  </a:cubicBezTo>
                  <a:cubicBezTo>
                    <a:pt x="916" y="14575"/>
                    <a:pt x="1962" y="15850"/>
                    <a:pt x="3106" y="16860"/>
                  </a:cubicBezTo>
                  <a:cubicBezTo>
                    <a:pt x="3901" y="17562"/>
                    <a:pt x="4739" y="18132"/>
                    <a:pt x="5534" y="18834"/>
                  </a:cubicBezTo>
                  <a:cubicBezTo>
                    <a:pt x="6293" y="19503"/>
                    <a:pt x="7010" y="20289"/>
                    <a:pt x="7674" y="21181"/>
                  </a:cubicBezTo>
                  <a:cubicBezTo>
                    <a:pt x="8538" y="21600"/>
                    <a:pt x="9471" y="21403"/>
                    <a:pt x="10238" y="20640"/>
                  </a:cubicBezTo>
                  <a:cubicBezTo>
                    <a:pt x="10569" y="20310"/>
                    <a:pt x="10859" y="19882"/>
                    <a:pt x="11092" y="19379"/>
                  </a:cubicBezTo>
                  <a:cubicBezTo>
                    <a:pt x="13455" y="19505"/>
                    <a:pt x="15760" y="18185"/>
                    <a:pt x="17547" y="15685"/>
                  </a:cubicBezTo>
                  <a:cubicBezTo>
                    <a:pt x="18484" y="14376"/>
                    <a:pt x="19242" y="12788"/>
                    <a:pt x="19946" y="11159"/>
                  </a:cubicBezTo>
                  <a:cubicBezTo>
                    <a:pt x="20530" y="9807"/>
                    <a:pt x="21082" y="8416"/>
                    <a:pt x="21600" y="6991"/>
                  </a:cubicBezTo>
                  <a:cubicBezTo>
                    <a:pt x="21513" y="6653"/>
                    <a:pt x="21467" y="6291"/>
                    <a:pt x="21463" y="5926"/>
                  </a:cubicBezTo>
                  <a:cubicBezTo>
                    <a:pt x="21459" y="5465"/>
                    <a:pt x="21523" y="4987"/>
                    <a:pt x="21420" y="4546"/>
                  </a:cubicBezTo>
                  <a:cubicBezTo>
                    <a:pt x="21353" y="4258"/>
                    <a:pt x="21221" y="4023"/>
                    <a:pt x="21050" y="3887"/>
                  </a:cubicBezTo>
                  <a:cubicBezTo>
                    <a:pt x="21113" y="3789"/>
                    <a:pt x="21155" y="3662"/>
                    <a:pt x="21171" y="3524"/>
                  </a:cubicBezTo>
                  <a:cubicBezTo>
                    <a:pt x="21209" y="3205"/>
                    <a:pt x="21111" y="2907"/>
                    <a:pt x="21029" y="2625"/>
                  </a:cubicBezTo>
                  <a:cubicBezTo>
                    <a:pt x="20962" y="2392"/>
                    <a:pt x="20901" y="2151"/>
                    <a:pt x="20848" y="1902"/>
                  </a:cubicBezTo>
                  <a:close/>
                </a:path>
              </a:pathLst>
            </a:custGeom>
            <a:solidFill>
              <a:srgbClr val="FF80A9">
                <a:alpha val="49172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6" name="Models…"/>
            <p:cNvSpPr txBox="1"/>
            <p:nvPr/>
          </p:nvSpPr>
          <p:spPr>
            <a:xfrm>
              <a:off x="6753409" y="910861"/>
              <a:ext cx="2782292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>
                  <a:solidFill>
                    <a:srgbClr val="FF80A9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Models </a:t>
              </a:r>
            </a:p>
            <a:p>
              <a:pPr>
                <a:defRPr>
                  <a:solidFill>
                    <a:srgbClr val="FF80A9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and lists</a:t>
              </a:r>
            </a:p>
          </p:txBody>
        </p:sp>
        <p:sp>
          <p:nvSpPr>
            <p:cNvPr id="1297" name="Line"/>
            <p:cNvSpPr/>
            <p:nvPr/>
          </p:nvSpPr>
          <p:spPr>
            <a:xfrm>
              <a:off x="3468810" y="941712"/>
              <a:ext cx="3047209" cy="537600"/>
            </a:xfrm>
            <a:prstGeom prst="line">
              <a:avLst/>
            </a:prstGeom>
            <a:noFill/>
            <a:ln w="50800" cap="flat">
              <a:solidFill>
                <a:srgbClr val="FF80A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30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17358" y="2124509"/>
            <a:ext cx="12349284" cy="946698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05" name="Group"/>
          <p:cNvGrpSpPr/>
          <p:nvPr/>
        </p:nvGrpSpPr>
        <p:grpSpPr>
          <a:xfrm>
            <a:off x="6111953" y="2025087"/>
            <a:ext cx="15759031" cy="7939184"/>
            <a:chOff x="0" y="0"/>
            <a:chExt cx="15759030" cy="7939183"/>
          </a:xfrm>
        </p:grpSpPr>
        <p:sp>
          <p:nvSpPr>
            <p:cNvPr id="1302" name="Shape"/>
            <p:cNvSpPr/>
            <p:nvPr/>
          </p:nvSpPr>
          <p:spPr>
            <a:xfrm>
              <a:off x="-1" y="833558"/>
              <a:ext cx="12203881" cy="710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536" extrusionOk="0">
                  <a:moveTo>
                    <a:pt x="13351" y="12099"/>
                  </a:moveTo>
                  <a:cubicBezTo>
                    <a:pt x="14423" y="13024"/>
                    <a:pt x="15352" y="14370"/>
                    <a:pt x="16064" y="16028"/>
                  </a:cubicBezTo>
                  <a:cubicBezTo>
                    <a:pt x="16320" y="16386"/>
                    <a:pt x="16637" y="16594"/>
                    <a:pt x="16967" y="16619"/>
                  </a:cubicBezTo>
                  <a:cubicBezTo>
                    <a:pt x="17271" y="16642"/>
                    <a:pt x="17572" y="16509"/>
                    <a:pt x="17832" y="16236"/>
                  </a:cubicBezTo>
                  <a:cubicBezTo>
                    <a:pt x="18147" y="16259"/>
                    <a:pt x="18460" y="16340"/>
                    <a:pt x="18764" y="16477"/>
                  </a:cubicBezTo>
                  <a:cubicBezTo>
                    <a:pt x="18981" y="16575"/>
                    <a:pt x="19194" y="16701"/>
                    <a:pt x="19400" y="16854"/>
                  </a:cubicBezTo>
                  <a:cubicBezTo>
                    <a:pt x="19629" y="16945"/>
                    <a:pt x="19851" y="17086"/>
                    <a:pt x="20060" y="17273"/>
                  </a:cubicBezTo>
                  <a:cubicBezTo>
                    <a:pt x="20143" y="17347"/>
                    <a:pt x="20223" y="17428"/>
                    <a:pt x="20301" y="17516"/>
                  </a:cubicBezTo>
                  <a:cubicBezTo>
                    <a:pt x="20568" y="17616"/>
                    <a:pt x="20842" y="17415"/>
                    <a:pt x="20984" y="17014"/>
                  </a:cubicBezTo>
                  <a:cubicBezTo>
                    <a:pt x="21053" y="16821"/>
                    <a:pt x="21082" y="16600"/>
                    <a:pt x="21132" y="16397"/>
                  </a:cubicBezTo>
                  <a:cubicBezTo>
                    <a:pt x="21206" y="16096"/>
                    <a:pt x="21325" y="15827"/>
                    <a:pt x="21381" y="15510"/>
                  </a:cubicBezTo>
                  <a:cubicBezTo>
                    <a:pt x="21428" y="15246"/>
                    <a:pt x="21428" y="14963"/>
                    <a:pt x="21380" y="14695"/>
                  </a:cubicBezTo>
                  <a:cubicBezTo>
                    <a:pt x="21568" y="13965"/>
                    <a:pt x="21598" y="13145"/>
                    <a:pt x="21466" y="12380"/>
                  </a:cubicBezTo>
                  <a:cubicBezTo>
                    <a:pt x="21369" y="11817"/>
                    <a:pt x="21188" y="11308"/>
                    <a:pt x="20940" y="10904"/>
                  </a:cubicBezTo>
                  <a:cubicBezTo>
                    <a:pt x="20927" y="10567"/>
                    <a:pt x="20881" y="10236"/>
                    <a:pt x="20802" y="9926"/>
                  </a:cubicBezTo>
                  <a:cubicBezTo>
                    <a:pt x="20706" y="9548"/>
                    <a:pt x="20565" y="9210"/>
                    <a:pt x="20388" y="8933"/>
                  </a:cubicBezTo>
                  <a:cubicBezTo>
                    <a:pt x="20358" y="8676"/>
                    <a:pt x="20307" y="8429"/>
                    <a:pt x="20238" y="8197"/>
                  </a:cubicBezTo>
                  <a:cubicBezTo>
                    <a:pt x="20161" y="7941"/>
                    <a:pt x="20062" y="7708"/>
                    <a:pt x="19978" y="7461"/>
                  </a:cubicBezTo>
                  <a:cubicBezTo>
                    <a:pt x="19827" y="7015"/>
                    <a:pt x="19722" y="6513"/>
                    <a:pt x="19514" y="6128"/>
                  </a:cubicBezTo>
                  <a:cubicBezTo>
                    <a:pt x="19410" y="5935"/>
                    <a:pt x="19283" y="5780"/>
                    <a:pt x="19142" y="5674"/>
                  </a:cubicBezTo>
                  <a:cubicBezTo>
                    <a:pt x="19030" y="5428"/>
                    <a:pt x="18899" y="5208"/>
                    <a:pt x="18755" y="5017"/>
                  </a:cubicBezTo>
                  <a:cubicBezTo>
                    <a:pt x="18566" y="4769"/>
                    <a:pt x="18355" y="4576"/>
                    <a:pt x="18130" y="4444"/>
                  </a:cubicBezTo>
                  <a:cubicBezTo>
                    <a:pt x="18011" y="4080"/>
                    <a:pt x="17834" y="3782"/>
                    <a:pt x="17619" y="3588"/>
                  </a:cubicBezTo>
                  <a:cubicBezTo>
                    <a:pt x="17448" y="3433"/>
                    <a:pt x="17259" y="3348"/>
                    <a:pt x="17088" y="3195"/>
                  </a:cubicBezTo>
                  <a:cubicBezTo>
                    <a:pt x="16984" y="3102"/>
                    <a:pt x="16887" y="2984"/>
                    <a:pt x="16785" y="2883"/>
                  </a:cubicBezTo>
                  <a:cubicBezTo>
                    <a:pt x="16643" y="2742"/>
                    <a:pt x="16491" y="2632"/>
                    <a:pt x="16333" y="2557"/>
                  </a:cubicBezTo>
                  <a:cubicBezTo>
                    <a:pt x="16234" y="2412"/>
                    <a:pt x="16130" y="2277"/>
                    <a:pt x="16021" y="2153"/>
                  </a:cubicBezTo>
                  <a:cubicBezTo>
                    <a:pt x="15717" y="1806"/>
                    <a:pt x="15380" y="1549"/>
                    <a:pt x="15025" y="1395"/>
                  </a:cubicBezTo>
                  <a:cubicBezTo>
                    <a:pt x="14872" y="1246"/>
                    <a:pt x="14711" y="1121"/>
                    <a:pt x="14546" y="1021"/>
                  </a:cubicBezTo>
                  <a:cubicBezTo>
                    <a:pt x="14310" y="880"/>
                    <a:pt x="14065" y="790"/>
                    <a:pt x="13816" y="754"/>
                  </a:cubicBezTo>
                  <a:cubicBezTo>
                    <a:pt x="13510" y="406"/>
                    <a:pt x="13160" y="190"/>
                    <a:pt x="12795" y="123"/>
                  </a:cubicBezTo>
                  <a:cubicBezTo>
                    <a:pt x="12589" y="85"/>
                    <a:pt x="12382" y="95"/>
                    <a:pt x="12178" y="153"/>
                  </a:cubicBezTo>
                  <a:cubicBezTo>
                    <a:pt x="11961" y="36"/>
                    <a:pt x="11735" y="-14"/>
                    <a:pt x="11508" y="3"/>
                  </a:cubicBezTo>
                  <a:cubicBezTo>
                    <a:pt x="11278" y="21"/>
                    <a:pt x="11051" y="109"/>
                    <a:pt x="10838" y="262"/>
                  </a:cubicBezTo>
                  <a:cubicBezTo>
                    <a:pt x="10605" y="193"/>
                    <a:pt x="10368" y="169"/>
                    <a:pt x="10131" y="190"/>
                  </a:cubicBezTo>
                  <a:cubicBezTo>
                    <a:pt x="9892" y="210"/>
                    <a:pt x="9655" y="277"/>
                    <a:pt x="9424" y="388"/>
                  </a:cubicBezTo>
                  <a:cubicBezTo>
                    <a:pt x="9148" y="417"/>
                    <a:pt x="8873" y="444"/>
                    <a:pt x="8600" y="467"/>
                  </a:cubicBezTo>
                  <a:cubicBezTo>
                    <a:pt x="8304" y="493"/>
                    <a:pt x="8003" y="515"/>
                    <a:pt x="7719" y="684"/>
                  </a:cubicBezTo>
                  <a:cubicBezTo>
                    <a:pt x="7503" y="813"/>
                    <a:pt x="7306" y="1024"/>
                    <a:pt x="7143" y="1300"/>
                  </a:cubicBezTo>
                  <a:cubicBezTo>
                    <a:pt x="6859" y="1423"/>
                    <a:pt x="6582" y="1594"/>
                    <a:pt x="6318" y="1809"/>
                  </a:cubicBezTo>
                  <a:cubicBezTo>
                    <a:pt x="6073" y="2009"/>
                    <a:pt x="5839" y="2246"/>
                    <a:pt x="5619" y="2518"/>
                  </a:cubicBezTo>
                  <a:cubicBezTo>
                    <a:pt x="5203" y="2570"/>
                    <a:pt x="4803" y="2816"/>
                    <a:pt x="4462" y="3230"/>
                  </a:cubicBezTo>
                  <a:cubicBezTo>
                    <a:pt x="4337" y="3382"/>
                    <a:pt x="4221" y="3556"/>
                    <a:pt x="4116" y="3749"/>
                  </a:cubicBezTo>
                  <a:cubicBezTo>
                    <a:pt x="3770" y="3904"/>
                    <a:pt x="3446" y="4178"/>
                    <a:pt x="3165" y="4556"/>
                  </a:cubicBezTo>
                  <a:cubicBezTo>
                    <a:pt x="2858" y="4967"/>
                    <a:pt x="2609" y="5489"/>
                    <a:pt x="2435" y="6086"/>
                  </a:cubicBezTo>
                  <a:cubicBezTo>
                    <a:pt x="2156" y="6374"/>
                    <a:pt x="1884" y="6680"/>
                    <a:pt x="1619" y="7003"/>
                  </a:cubicBezTo>
                  <a:cubicBezTo>
                    <a:pt x="1367" y="7311"/>
                    <a:pt x="1117" y="7639"/>
                    <a:pt x="921" y="8063"/>
                  </a:cubicBezTo>
                  <a:cubicBezTo>
                    <a:pt x="715" y="8507"/>
                    <a:pt x="580" y="9034"/>
                    <a:pt x="528" y="9594"/>
                  </a:cubicBezTo>
                  <a:cubicBezTo>
                    <a:pt x="188" y="10536"/>
                    <a:pt x="1" y="11636"/>
                    <a:pt x="0" y="12785"/>
                  </a:cubicBezTo>
                  <a:cubicBezTo>
                    <a:pt x="-2" y="13717"/>
                    <a:pt x="125" y="14637"/>
                    <a:pt x="371" y="15467"/>
                  </a:cubicBezTo>
                  <a:cubicBezTo>
                    <a:pt x="454" y="16560"/>
                    <a:pt x="769" y="17561"/>
                    <a:pt x="1257" y="18291"/>
                  </a:cubicBezTo>
                  <a:cubicBezTo>
                    <a:pt x="1624" y="18839"/>
                    <a:pt x="2071" y="19190"/>
                    <a:pt x="2542" y="19311"/>
                  </a:cubicBezTo>
                  <a:cubicBezTo>
                    <a:pt x="2984" y="19424"/>
                    <a:pt x="3434" y="19339"/>
                    <a:pt x="3836" y="19035"/>
                  </a:cubicBezTo>
                  <a:cubicBezTo>
                    <a:pt x="4065" y="18862"/>
                    <a:pt x="4274" y="18620"/>
                    <a:pt x="4497" y="18417"/>
                  </a:cubicBezTo>
                  <a:cubicBezTo>
                    <a:pt x="4650" y="18278"/>
                    <a:pt x="4810" y="18156"/>
                    <a:pt x="4976" y="18056"/>
                  </a:cubicBezTo>
                  <a:cubicBezTo>
                    <a:pt x="5021" y="18470"/>
                    <a:pt x="5138" y="18851"/>
                    <a:pt x="5311" y="19151"/>
                  </a:cubicBezTo>
                  <a:cubicBezTo>
                    <a:pt x="5565" y="19591"/>
                    <a:pt x="5908" y="19819"/>
                    <a:pt x="6256" y="19798"/>
                  </a:cubicBezTo>
                  <a:cubicBezTo>
                    <a:pt x="6547" y="20899"/>
                    <a:pt x="7199" y="21586"/>
                    <a:pt x="7902" y="21533"/>
                  </a:cubicBezTo>
                  <a:cubicBezTo>
                    <a:pt x="8086" y="21520"/>
                    <a:pt x="8265" y="21456"/>
                    <a:pt x="8431" y="21335"/>
                  </a:cubicBezTo>
                  <a:cubicBezTo>
                    <a:pt x="8787" y="21077"/>
                    <a:pt x="9062" y="20589"/>
                    <a:pt x="9265" y="20029"/>
                  </a:cubicBezTo>
                  <a:cubicBezTo>
                    <a:pt x="9330" y="19847"/>
                    <a:pt x="9390" y="19655"/>
                    <a:pt x="9489" y="19524"/>
                  </a:cubicBezTo>
                  <a:cubicBezTo>
                    <a:pt x="9555" y="19437"/>
                    <a:pt x="9634" y="19384"/>
                    <a:pt x="9717" y="19372"/>
                  </a:cubicBezTo>
                  <a:cubicBezTo>
                    <a:pt x="9704" y="19336"/>
                    <a:pt x="9694" y="19299"/>
                    <a:pt x="9685" y="19260"/>
                  </a:cubicBezTo>
                  <a:cubicBezTo>
                    <a:pt x="9606" y="18902"/>
                    <a:pt x="9723" y="18518"/>
                    <a:pt x="9698" y="18142"/>
                  </a:cubicBezTo>
                  <a:cubicBezTo>
                    <a:pt x="9674" y="17766"/>
                    <a:pt x="9521" y="17463"/>
                    <a:pt x="9326" y="17282"/>
                  </a:cubicBezTo>
                  <a:cubicBezTo>
                    <a:pt x="8588" y="16594"/>
                    <a:pt x="7809" y="17532"/>
                    <a:pt x="7142" y="18357"/>
                  </a:cubicBezTo>
                  <a:cubicBezTo>
                    <a:pt x="6819" y="18757"/>
                    <a:pt x="6450" y="19129"/>
                    <a:pt x="6074" y="18932"/>
                  </a:cubicBezTo>
                  <a:cubicBezTo>
                    <a:pt x="5736" y="18755"/>
                    <a:pt x="5539" y="18189"/>
                    <a:pt x="5472" y="17585"/>
                  </a:cubicBezTo>
                  <a:cubicBezTo>
                    <a:pt x="5374" y="16705"/>
                    <a:pt x="5523" y="15815"/>
                    <a:pt x="5769" y="15025"/>
                  </a:cubicBezTo>
                  <a:cubicBezTo>
                    <a:pt x="7153" y="10571"/>
                    <a:pt x="10575" y="9702"/>
                    <a:pt x="13351" y="12099"/>
                  </a:cubicBezTo>
                  <a:close/>
                </a:path>
              </a:pathLst>
            </a:custGeom>
            <a:solidFill>
              <a:srgbClr val="78AAD6">
                <a:alpha val="60522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3" name="Lists best practices"/>
            <p:cNvSpPr txBox="1"/>
            <p:nvPr/>
          </p:nvSpPr>
          <p:spPr>
            <a:xfrm>
              <a:off x="9653936" y="0"/>
              <a:ext cx="6105094" cy="10699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78AAD6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Lists best practices</a:t>
              </a:r>
            </a:p>
          </p:txBody>
        </p:sp>
        <p:sp>
          <p:nvSpPr>
            <p:cNvPr id="1304" name="Line"/>
            <p:cNvSpPr/>
            <p:nvPr/>
          </p:nvSpPr>
          <p:spPr>
            <a:xfrm flipV="1">
              <a:off x="9058144" y="1131296"/>
              <a:ext cx="2554053" cy="1721968"/>
            </a:xfrm>
            <a:prstGeom prst="line">
              <a:avLst/>
            </a:prstGeom>
            <a:noFill/>
            <a:ln w="5080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30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17358" y="2124509"/>
            <a:ext cx="12349284" cy="946698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12" name="Group"/>
          <p:cNvGrpSpPr/>
          <p:nvPr/>
        </p:nvGrpSpPr>
        <p:grpSpPr>
          <a:xfrm>
            <a:off x="6111953" y="2025087"/>
            <a:ext cx="16167844" cy="7939184"/>
            <a:chOff x="0" y="0"/>
            <a:chExt cx="16167843" cy="7939183"/>
          </a:xfrm>
        </p:grpSpPr>
        <p:sp>
          <p:nvSpPr>
            <p:cNvPr id="1309" name="Shape"/>
            <p:cNvSpPr/>
            <p:nvPr/>
          </p:nvSpPr>
          <p:spPr>
            <a:xfrm>
              <a:off x="-1" y="833558"/>
              <a:ext cx="12203881" cy="710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536" extrusionOk="0">
                  <a:moveTo>
                    <a:pt x="13351" y="12099"/>
                  </a:moveTo>
                  <a:cubicBezTo>
                    <a:pt x="14423" y="13024"/>
                    <a:pt x="15352" y="14370"/>
                    <a:pt x="16064" y="16028"/>
                  </a:cubicBezTo>
                  <a:cubicBezTo>
                    <a:pt x="16320" y="16386"/>
                    <a:pt x="16637" y="16594"/>
                    <a:pt x="16967" y="16619"/>
                  </a:cubicBezTo>
                  <a:cubicBezTo>
                    <a:pt x="17271" y="16642"/>
                    <a:pt x="17572" y="16509"/>
                    <a:pt x="17832" y="16236"/>
                  </a:cubicBezTo>
                  <a:cubicBezTo>
                    <a:pt x="18147" y="16259"/>
                    <a:pt x="18460" y="16340"/>
                    <a:pt x="18764" y="16477"/>
                  </a:cubicBezTo>
                  <a:cubicBezTo>
                    <a:pt x="18981" y="16575"/>
                    <a:pt x="19194" y="16701"/>
                    <a:pt x="19400" y="16854"/>
                  </a:cubicBezTo>
                  <a:cubicBezTo>
                    <a:pt x="19629" y="16945"/>
                    <a:pt x="19851" y="17086"/>
                    <a:pt x="20060" y="17273"/>
                  </a:cubicBezTo>
                  <a:cubicBezTo>
                    <a:pt x="20143" y="17347"/>
                    <a:pt x="20223" y="17428"/>
                    <a:pt x="20301" y="17516"/>
                  </a:cubicBezTo>
                  <a:cubicBezTo>
                    <a:pt x="20568" y="17616"/>
                    <a:pt x="20842" y="17415"/>
                    <a:pt x="20984" y="17014"/>
                  </a:cubicBezTo>
                  <a:cubicBezTo>
                    <a:pt x="21053" y="16821"/>
                    <a:pt x="21082" y="16600"/>
                    <a:pt x="21132" y="16397"/>
                  </a:cubicBezTo>
                  <a:cubicBezTo>
                    <a:pt x="21206" y="16096"/>
                    <a:pt x="21325" y="15827"/>
                    <a:pt x="21381" y="15510"/>
                  </a:cubicBezTo>
                  <a:cubicBezTo>
                    <a:pt x="21428" y="15246"/>
                    <a:pt x="21428" y="14963"/>
                    <a:pt x="21380" y="14695"/>
                  </a:cubicBezTo>
                  <a:cubicBezTo>
                    <a:pt x="21568" y="13965"/>
                    <a:pt x="21598" y="13145"/>
                    <a:pt x="21466" y="12380"/>
                  </a:cubicBezTo>
                  <a:cubicBezTo>
                    <a:pt x="21369" y="11817"/>
                    <a:pt x="21188" y="11308"/>
                    <a:pt x="20940" y="10904"/>
                  </a:cubicBezTo>
                  <a:cubicBezTo>
                    <a:pt x="20927" y="10567"/>
                    <a:pt x="20881" y="10236"/>
                    <a:pt x="20802" y="9926"/>
                  </a:cubicBezTo>
                  <a:cubicBezTo>
                    <a:pt x="20706" y="9548"/>
                    <a:pt x="20565" y="9210"/>
                    <a:pt x="20388" y="8933"/>
                  </a:cubicBezTo>
                  <a:cubicBezTo>
                    <a:pt x="20358" y="8676"/>
                    <a:pt x="20307" y="8429"/>
                    <a:pt x="20238" y="8197"/>
                  </a:cubicBezTo>
                  <a:cubicBezTo>
                    <a:pt x="20161" y="7941"/>
                    <a:pt x="20062" y="7708"/>
                    <a:pt x="19978" y="7461"/>
                  </a:cubicBezTo>
                  <a:cubicBezTo>
                    <a:pt x="19827" y="7015"/>
                    <a:pt x="19722" y="6513"/>
                    <a:pt x="19514" y="6128"/>
                  </a:cubicBezTo>
                  <a:cubicBezTo>
                    <a:pt x="19410" y="5935"/>
                    <a:pt x="19283" y="5780"/>
                    <a:pt x="19142" y="5674"/>
                  </a:cubicBezTo>
                  <a:cubicBezTo>
                    <a:pt x="19030" y="5428"/>
                    <a:pt x="18899" y="5208"/>
                    <a:pt x="18755" y="5017"/>
                  </a:cubicBezTo>
                  <a:cubicBezTo>
                    <a:pt x="18566" y="4769"/>
                    <a:pt x="18355" y="4576"/>
                    <a:pt x="18130" y="4444"/>
                  </a:cubicBezTo>
                  <a:cubicBezTo>
                    <a:pt x="18011" y="4080"/>
                    <a:pt x="17834" y="3782"/>
                    <a:pt x="17619" y="3588"/>
                  </a:cubicBezTo>
                  <a:cubicBezTo>
                    <a:pt x="17448" y="3433"/>
                    <a:pt x="17259" y="3348"/>
                    <a:pt x="17088" y="3195"/>
                  </a:cubicBezTo>
                  <a:cubicBezTo>
                    <a:pt x="16984" y="3102"/>
                    <a:pt x="16887" y="2984"/>
                    <a:pt x="16785" y="2883"/>
                  </a:cubicBezTo>
                  <a:cubicBezTo>
                    <a:pt x="16643" y="2742"/>
                    <a:pt x="16491" y="2632"/>
                    <a:pt x="16333" y="2557"/>
                  </a:cubicBezTo>
                  <a:cubicBezTo>
                    <a:pt x="16234" y="2412"/>
                    <a:pt x="16130" y="2277"/>
                    <a:pt x="16021" y="2153"/>
                  </a:cubicBezTo>
                  <a:cubicBezTo>
                    <a:pt x="15717" y="1806"/>
                    <a:pt x="15380" y="1549"/>
                    <a:pt x="15025" y="1395"/>
                  </a:cubicBezTo>
                  <a:cubicBezTo>
                    <a:pt x="14872" y="1246"/>
                    <a:pt x="14711" y="1121"/>
                    <a:pt x="14546" y="1021"/>
                  </a:cubicBezTo>
                  <a:cubicBezTo>
                    <a:pt x="14310" y="880"/>
                    <a:pt x="14065" y="790"/>
                    <a:pt x="13816" y="754"/>
                  </a:cubicBezTo>
                  <a:cubicBezTo>
                    <a:pt x="13510" y="406"/>
                    <a:pt x="13160" y="190"/>
                    <a:pt x="12795" y="123"/>
                  </a:cubicBezTo>
                  <a:cubicBezTo>
                    <a:pt x="12589" y="85"/>
                    <a:pt x="12382" y="95"/>
                    <a:pt x="12178" y="153"/>
                  </a:cubicBezTo>
                  <a:cubicBezTo>
                    <a:pt x="11961" y="36"/>
                    <a:pt x="11735" y="-14"/>
                    <a:pt x="11508" y="3"/>
                  </a:cubicBezTo>
                  <a:cubicBezTo>
                    <a:pt x="11278" y="21"/>
                    <a:pt x="11051" y="109"/>
                    <a:pt x="10838" y="262"/>
                  </a:cubicBezTo>
                  <a:cubicBezTo>
                    <a:pt x="10605" y="193"/>
                    <a:pt x="10368" y="169"/>
                    <a:pt x="10131" y="190"/>
                  </a:cubicBezTo>
                  <a:cubicBezTo>
                    <a:pt x="9892" y="210"/>
                    <a:pt x="9655" y="277"/>
                    <a:pt x="9424" y="388"/>
                  </a:cubicBezTo>
                  <a:cubicBezTo>
                    <a:pt x="9148" y="417"/>
                    <a:pt x="8873" y="444"/>
                    <a:pt x="8600" y="467"/>
                  </a:cubicBezTo>
                  <a:cubicBezTo>
                    <a:pt x="8304" y="493"/>
                    <a:pt x="8003" y="515"/>
                    <a:pt x="7719" y="684"/>
                  </a:cubicBezTo>
                  <a:cubicBezTo>
                    <a:pt x="7503" y="813"/>
                    <a:pt x="7306" y="1024"/>
                    <a:pt x="7143" y="1300"/>
                  </a:cubicBezTo>
                  <a:cubicBezTo>
                    <a:pt x="6859" y="1423"/>
                    <a:pt x="6582" y="1594"/>
                    <a:pt x="6318" y="1809"/>
                  </a:cubicBezTo>
                  <a:cubicBezTo>
                    <a:pt x="6073" y="2009"/>
                    <a:pt x="5839" y="2246"/>
                    <a:pt x="5619" y="2518"/>
                  </a:cubicBezTo>
                  <a:cubicBezTo>
                    <a:pt x="5203" y="2570"/>
                    <a:pt x="4803" y="2816"/>
                    <a:pt x="4462" y="3230"/>
                  </a:cubicBezTo>
                  <a:cubicBezTo>
                    <a:pt x="4337" y="3382"/>
                    <a:pt x="4221" y="3556"/>
                    <a:pt x="4116" y="3749"/>
                  </a:cubicBezTo>
                  <a:cubicBezTo>
                    <a:pt x="3770" y="3904"/>
                    <a:pt x="3446" y="4178"/>
                    <a:pt x="3165" y="4556"/>
                  </a:cubicBezTo>
                  <a:cubicBezTo>
                    <a:pt x="2858" y="4967"/>
                    <a:pt x="2609" y="5489"/>
                    <a:pt x="2435" y="6086"/>
                  </a:cubicBezTo>
                  <a:cubicBezTo>
                    <a:pt x="2156" y="6374"/>
                    <a:pt x="1884" y="6680"/>
                    <a:pt x="1619" y="7003"/>
                  </a:cubicBezTo>
                  <a:cubicBezTo>
                    <a:pt x="1367" y="7311"/>
                    <a:pt x="1117" y="7639"/>
                    <a:pt x="921" y="8063"/>
                  </a:cubicBezTo>
                  <a:cubicBezTo>
                    <a:pt x="715" y="8507"/>
                    <a:pt x="580" y="9034"/>
                    <a:pt x="528" y="9594"/>
                  </a:cubicBezTo>
                  <a:cubicBezTo>
                    <a:pt x="188" y="10536"/>
                    <a:pt x="1" y="11636"/>
                    <a:pt x="0" y="12785"/>
                  </a:cubicBezTo>
                  <a:cubicBezTo>
                    <a:pt x="-2" y="13717"/>
                    <a:pt x="125" y="14637"/>
                    <a:pt x="371" y="15467"/>
                  </a:cubicBezTo>
                  <a:cubicBezTo>
                    <a:pt x="454" y="16560"/>
                    <a:pt x="769" y="17561"/>
                    <a:pt x="1257" y="18291"/>
                  </a:cubicBezTo>
                  <a:cubicBezTo>
                    <a:pt x="1624" y="18839"/>
                    <a:pt x="2071" y="19190"/>
                    <a:pt x="2542" y="19311"/>
                  </a:cubicBezTo>
                  <a:cubicBezTo>
                    <a:pt x="2984" y="19424"/>
                    <a:pt x="3434" y="19339"/>
                    <a:pt x="3836" y="19035"/>
                  </a:cubicBezTo>
                  <a:cubicBezTo>
                    <a:pt x="4065" y="18862"/>
                    <a:pt x="4274" y="18620"/>
                    <a:pt x="4497" y="18417"/>
                  </a:cubicBezTo>
                  <a:cubicBezTo>
                    <a:pt x="4650" y="18278"/>
                    <a:pt x="4810" y="18156"/>
                    <a:pt x="4976" y="18056"/>
                  </a:cubicBezTo>
                  <a:cubicBezTo>
                    <a:pt x="5021" y="18470"/>
                    <a:pt x="5138" y="18851"/>
                    <a:pt x="5311" y="19151"/>
                  </a:cubicBezTo>
                  <a:cubicBezTo>
                    <a:pt x="5565" y="19591"/>
                    <a:pt x="5908" y="19819"/>
                    <a:pt x="6256" y="19798"/>
                  </a:cubicBezTo>
                  <a:cubicBezTo>
                    <a:pt x="6547" y="20899"/>
                    <a:pt x="7199" y="21586"/>
                    <a:pt x="7902" y="21533"/>
                  </a:cubicBezTo>
                  <a:cubicBezTo>
                    <a:pt x="8086" y="21520"/>
                    <a:pt x="8265" y="21456"/>
                    <a:pt x="8431" y="21335"/>
                  </a:cubicBezTo>
                  <a:cubicBezTo>
                    <a:pt x="8787" y="21077"/>
                    <a:pt x="9062" y="20589"/>
                    <a:pt x="9265" y="20029"/>
                  </a:cubicBezTo>
                  <a:cubicBezTo>
                    <a:pt x="9330" y="19847"/>
                    <a:pt x="9390" y="19655"/>
                    <a:pt x="9489" y="19524"/>
                  </a:cubicBezTo>
                  <a:cubicBezTo>
                    <a:pt x="9555" y="19437"/>
                    <a:pt x="9634" y="19384"/>
                    <a:pt x="9717" y="19372"/>
                  </a:cubicBezTo>
                  <a:cubicBezTo>
                    <a:pt x="9704" y="19336"/>
                    <a:pt x="9694" y="19299"/>
                    <a:pt x="9685" y="19260"/>
                  </a:cubicBezTo>
                  <a:cubicBezTo>
                    <a:pt x="9606" y="18902"/>
                    <a:pt x="9723" y="18518"/>
                    <a:pt x="9698" y="18142"/>
                  </a:cubicBezTo>
                  <a:cubicBezTo>
                    <a:pt x="9674" y="17766"/>
                    <a:pt x="9521" y="17463"/>
                    <a:pt x="9326" y="17282"/>
                  </a:cubicBezTo>
                  <a:cubicBezTo>
                    <a:pt x="8588" y="16594"/>
                    <a:pt x="7809" y="17532"/>
                    <a:pt x="7142" y="18357"/>
                  </a:cubicBezTo>
                  <a:cubicBezTo>
                    <a:pt x="6819" y="18757"/>
                    <a:pt x="6450" y="19129"/>
                    <a:pt x="6074" y="18932"/>
                  </a:cubicBezTo>
                  <a:cubicBezTo>
                    <a:pt x="5736" y="18755"/>
                    <a:pt x="5539" y="18189"/>
                    <a:pt x="5472" y="17585"/>
                  </a:cubicBezTo>
                  <a:cubicBezTo>
                    <a:pt x="5374" y="16705"/>
                    <a:pt x="5523" y="15815"/>
                    <a:pt x="5769" y="15025"/>
                  </a:cubicBezTo>
                  <a:cubicBezTo>
                    <a:pt x="7153" y="10571"/>
                    <a:pt x="10575" y="9702"/>
                    <a:pt x="13351" y="12099"/>
                  </a:cubicBezTo>
                  <a:close/>
                </a:path>
              </a:pathLst>
            </a:custGeom>
            <a:solidFill>
              <a:srgbClr val="FF80A9">
                <a:alpha val="49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0" name="Models best practices"/>
            <p:cNvSpPr txBox="1"/>
            <p:nvPr/>
          </p:nvSpPr>
          <p:spPr>
            <a:xfrm>
              <a:off x="9245123" y="0"/>
              <a:ext cx="6922720" cy="10699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80A9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Models best practices</a:t>
              </a:r>
            </a:p>
          </p:txBody>
        </p:sp>
        <p:sp>
          <p:nvSpPr>
            <p:cNvPr id="1311" name="Line"/>
            <p:cNvSpPr/>
            <p:nvPr/>
          </p:nvSpPr>
          <p:spPr>
            <a:xfrm flipV="1">
              <a:off x="9058144" y="1131296"/>
              <a:ext cx="2554053" cy="1721968"/>
            </a:xfrm>
            <a:prstGeom prst="line">
              <a:avLst/>
            </a:prstGeom>
            <a:noFill/>
            <a:ln w="50800" cap="flat">
              <a:solidFill>
                <a:srgbClr val="FF80A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315" name="Which returns a list? Which returns a vector?…"/>
          <p:cNvSpPr txBox="1">
            <a:spLocks noGrp="1"/>
          </p:cNvSpPr>
          <p:nvPr>
            <p:ph type="body" idx="4294967295"/>
          </p:nvPr>
        </p:nvSpPr>
        <p:spPr>
          <a:xfrm>
            <a:off x="2017851" y="3478833"/>
            <a:ext cx="20348298" cy="9435926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Which returns a list? Which returns a vector?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exams["student1"]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exams$student1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</p:txBody>
      </p:sp>
      <p:sp>
        <p:nvSpPr>
          <p:cNvPr id="1316" name="# list…"/>
          <p:cNvSpPr txBox="1"/>
          <p:nvPr/>
        </p:nvSpPr>
        <p:spPr>
          <a:xfrm>
            <a:off x="2017851" y="6470030"/>
            <a:ext cx="13994215" cy="2452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spcBef>
                <a:spcPts val="21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list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$student1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[1] 66 88 56 85 76 53 87 79 61 63</a:t>
            </a:r>
          </a:p>
        </p:txBody>
      </p:sp>
      <p:sp>
        <p:nvSpPr>
          <p:cNvPr id="1317" name="# vector…"/>
          <p:cNvSpPr txBox="1"/>
          <p:nvPr/>
        </p:nvSpPr>
        <p:spPr>
          <a:xfrm>
            <a:off x="2118473" y="10537698"/>
            <a:ext cx="18188652" cy="16831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vector 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[1] 66 88 56 85 76 53 87 79 61 63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6" grpId="1" animBg="1" advAuto="0"/>
      <p:bldP spid="1317" grpId="2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9" name="Screen Shot 2017-07-21 at 11.06.50 AM.png" descr="Screen Shot 2017-07-21 at 11.06.50 AM.png"/>
          <p:cNvPicPr>
            <a:picLocks noChangeAspect="1"/>
          </p:cNvPicPr>
          <p:nvPr/>
        </p:nvPicPr>
        <p:blipFill>
          <a:blip r:embed="rId2">
            <a:extLst/>
          </a:blip>
          <a:srcRect r="15540"/>
          <a:stretch>
            <a:fillRect/>
          </a:stretch>
        </p:blipFill>
        <p:spPr>
          <a:xfrm>
            <a:off x="1295004" y="3009204"/>
            <a:ext cx="20061919" cy="110189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0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2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322" name="Rectangle"/>
          <p:cNvSpPr/>
          <p:nvPr/>
        </p:nvSpPr>
        <p:spPr>
          <a:xfrm>
            <a:off x="1480580" y="2344272"/>
            <a:ext cx="20863121" cy="101196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23" name="exams"/>
          <p:cNvSpPr txBox="1"/>
          <p:nvPr/>
        </p:nvSpPr>
        <p:spPr>
          <a:xfrm>
            <a:off x="1697680" y="2358540"/>
            <a:ext cx="9706322" cy="98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>
                <a:solidFill>
                  <a:schemeClr val="accent1"/>
                </a:solidFill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</a:t>
            </a:r>
          </a:p>
        </p:txBody>
      </p:sp>
      <p:sp>
        <p:nvSpPr>
          <p:cNvPr id="1324" name="What is the average grade for each student?"/>
          <p:cNvSpPr txBox="1"/>
          <p:nvPr/>
        </p:nvSpPr>
        <p:spPr>
          <a:xfrm>
            <a:off x="1505311" y="34210"/>
            <a:ext cx="20813659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 lnSpcReduction="10000"/>
          </a:bodyPr>
          <a:lstStyle>
            <a:lvl1pPr defTabSz="525779">
              <a:defRPr sz="9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is the average grade for each student?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Your Turn 1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</a:t>
            </a:r>
          </a:p>
        </p:txBody>
      </p:sp>
      <p:sp>
        <p:nvSpPr>
          <p:cNvPr id="1327" name="Which of these will work? Run the code chunks to confirm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2401909"/>
            <a:ext cx="21493548" cy="2501546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Which of these will work? Run the code chunks to confirm.</a:t>
            </a:r>
          </a:p>
        </p:txBody>
      </p:sp>
      <p:sp>
        <p:nvSpPr>
          <p:cNvPr id="1328" name="mean(exams$student1)…"/>
          <p:cNvSpPr txBox="1"/>
          <p:nvPr/>
        </p:nvSpPr>
        <p:spPr>
          <a:xfrm>
            <a:off x="3425998" y="5319539"/>
            <a:ext cx="17225868" cy="7235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spcBef>
                <a:spcPts val="4900"/>
              </a:spcBef>
              <a:defRPr sz="6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mean(exams$student1)</a:t>
            </a:r>
          </a:p>
          <a:p>
            <a:pPr algn="l">
              <a:spcBef>
                <a:spcPts val="4900"/>
              </a:spcBef>
              <a:defRPr sz="6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mean(exams)</a:t>
            </a:r>
          </a:p>
          <a:p>
            <a:pPr algn="l">
              <a:defRPr sz="6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list(student1 = mean(exams$student1),</a:t>
            </a:r>
          </a:p>
          <a:p>
            <a:pPr algn="l">
              <a:defRPr sz="6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student2 = mean(exams$student2),</a:t>
            </a:r>
          </a:p>
          <a:p>
            <a:pPr algn="l">
              <a:defRPr sz="6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student3 = mean(exams$student3),</a:t>
            </a:r>
          </a:p>
          <a:p>
            <a:pPr algn="l">
              <a:defRPr sz="6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student4 = mean(exams$student4),</a:t>
            </a:r>
          </a:p>
          <a:p>
            <a:pPr algn="l">
              <a:defRPr sz="6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student5 = mean(exams$student5))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331" name="What will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2017851" y="3478833"/>
            <a:ext cx="20348298" cy="327992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5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mean(exams$student1)</a:t>
            </a:r>
          </a:p>
        </p:txBody>
      </p:sp>
      <p:sp>
        <p:nvSpPr>
          <p:cNvPr id="1332" name="# 71.4"/>
          <p:cNvSpPr txBox="1"/>
          <p:nvPr/>
        </p:nvSpPr>
        <p:spPr>
          <a:xfrm>
            <a:off x="2017851" y="6819422"/>
            <a:ext cx="2441948" cy="940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71.4</a:t>
            </a:r>
          </a:p>
        </p:txBody>
      </p:sp>
      <p:sp>
        <p:nvSpPr>
          <p:cNvPr id="1333" name="What will this return?…"/>
          <p:cNvSpPr txBox="1"/>
          <p:nvPr/>
        </p:nvSpPr>
        <p:spPr>
          <a:xfrm>
            <a:off x="2017851" y="8800927"/>
            <a:ext cx="11667999" cy="2541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pPr algn="l">
              <a:spcBef>
                <a:spcPts val="2400"/>
              </a:spcBef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will this return?</a:t>
            </a:r>
          </a:p>
          <a:p>
            <a:pPr algn="l">
              <a:spcBef>
                <a:spcPts val="24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mean(exams)</a:t>
            </a:r>
          </a:p>
        </p:txBody>
      </p:sp>
      <p:sp>
        <p:nvSpPr>
          <p:cNvPr id="1334" name="# Error"/>
          <p:cNvSpPr txBox="1"/>
          <p:nvPr/>
        </p:nvSpPr>
        <p:spPr>
          <a:xfrm>
            <a:off x="2017851" y="11397768"/>
            <a:ext cx="10118606" cy="940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Error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2" grpId="1" animBg="1" advAuto="0"/>
      <p:bldP spid="1333" grpId="2" animBg="1" advAuto="0"/>
      <p:bldP spid="1334" grpId="3" animBg="1" advAuto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6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33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338" name="Screen Shot 2017-07-21 at 11.56.34 AM.png" descr="Screen Shot 2017-07-21 at 11.56.34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8747" y="1200377"/>
            <a:ext cx="23806506" cy="87759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Iteration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Iteration</a:t>
            </a:r>
          </a:p>
        </p:txBody>
      </p:sp>
      <p:pic>
        <p:nvPicPr>
          <p:cNvPr id="1341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50" name="Screen Shot 2017-07-21 at 11.40.07 AM.png" descr="Screen Shot 2017-07-21 at 11.40.07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3978" y="-6250188"/>
            <a:ext cx="22032025" cy="194013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3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4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45" name="Toy data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Toy data</a:t>
            </a:r>
          </a:p>
        </p:txBody>
      </p:sp>
      <p:pic>
        <p:nvPicPr>
          <p:cNvPr id="1346" name="Screen Shot 2017-07-21 at 3.22.19 PM.png" descr="Screen Shot 2017-07-21 at 3.22.19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23614" y="3590441"/>
            <a:ext cx="8356601" cy="97155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ffectLst>
            <a:outerShdw blurRad="1651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347" name="Shape"/>
          <p:cNvSpPr/>
          <p:nvPr/>
        </p:nvSpPr>
        <p:spPr>
          <a:xfrm>
            <a:off x="5093141" y="5959512"/>
            <a:ext cx="4360035" cy="66338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915"/>
                </a:moveTo>
                <a:lnTo>
                  <a:pt x="27" y="2069"/>
                </a:lnTo>
                <a:lnTo>
                  <a:pt x="11903" y="0"/>
                </a:lnTo>
                <a:lnTo>
                  <a:pt x="21600" y="10669"/>
                </a:lnTo>
                <a:lnTo>
                  <a:pt x="11815" y="21600"/>
                </a:lnTo>
                <a:lnTo>
                  <a:pt x="0" y="8915"/>
                </a:lnTo>
                <a:close/>
              </a:path>
            </a:pathLst>
          </a:custGeom>
          <a:solidFill>
            <a:srgbClr val="000000">
              <a:alpha val="33169"/>
            </a:srgbClr>
          </a:solidFill>
          <a:ln w="254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48" name="Rectangle"/>
          <p:cNvSpPr/>
          <p:nvPr/>
        </p:nvSpPr>
        <p:spPr>
          <a:xfrm>
            <a:off x="5081488" y="6596081"/>
            <a:ext cx="4370589" cy="2122118"/>
          </a:xfrm>
          <a:prstGeom prst="rect">
            <a:avLst/>
          </a:prstGeom>
          <a:solidFill>
            <a:srgbClr val="000000">
              <a:alpha val="13932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349" name="Screen Shot 2017-07-21 at 3.22.19 PM.png" descr="Screen Shot 2017-07-21 at 3.22.19 PM.png"/>
          <p:cNvPicPr>
            <a:picLocks noChangeAspect="1"/>
          </p:cNvPicPr>
          <p:nvPr/>
        </p:nvPicPr>
        <p:blipFill>
          <a:blip r:embed="rId4">
            <a:extLst/>
          </a:blip>
          <a:srcRect l="8275" t="30933" r="37200" b="46791"/>
          <a:stretch>
            <a:fillRect/>
          </a:stretch>
        </p:blipFill>
        <p:spPr>
          <a:xfrm>
            <a:off x="7474068" y="5979632"/>
            <a:ext cx="13864412" cy="6585271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ffectLst>
            <a:outerShdw blurRad="1651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350" name="Ensures that you and I generate the same &quot;random&quot; values"/>
          <p:cNvSpPr/>
          <p:nvPr/>
        </p:nvSpPr>
        <p:spPr>
          <a:xfrm>
            <a:off x="12741208" y="3530951"/>
            <a:ext cx="7176691" cy="2642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96" y="0"/>
                </a:moveTo>
                <a:cubicBezTo>
                  <a:pt x="2779" y="0"/>
                  <a:pt x="2522" y="698"/>
                  <a:pt x="2522" y="1560"/>
                </a:cubicBezTo>
                <a:lnTo>
                  <a:pt x="2522" y="16069"/>
                </a:lnTo>
                <a:lnTo>
                  <a:pt x="0" y="21600"/>
                </a:lnTo>
                <a:lnTo>
                  <a:pt x="3170" y="18337"/>
                </a:lnTo>
                <a:lnTo>
                  <a:pt x="21024" y="18337"/>
                </a:lnTo>
                <a:cubicBezTo>
                  <a:pt x="21342" y="18337"/>
                  <a:pt x="21600" y="17639"/>
                  <a:pt x="21600" y="16777"/>
                </a:cubicBezTo>
                <a:lnTo>
                  <a:pt x="21600" y="1560"/>
                </a:lnTo>
                <a:cubicBezTo>
                  <a:pt x="21600" y="698"/>
                  <a:pt x="21342" y="0"/>
                  <a:pt x="21024" y="0"/>
                </a:cubicBezTo>
                <a:lnTo>
                  <a:pt x="3096" y="0"/>
                </a:lnTo>
                <a:close/>
              </a:path>
            </a:pathLst>
          </a:custGeom>
          <a:solidFill>
            <a:srgbClr val="5E5E5E"/>
          </a:solidFill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4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rPr dirty="0"/>
              <a:t>Ensures that </a:t>
            </a:r>
            <a:r>
              <a:rPr dirty="0" smtClean="0"/>
              <a:t>you</a:t>
            </a:r>
            <a:endParaRPr lang="en-US" dirty="0" smtClean="0"/>
          </a:p>
          <a:p>
            <a:r>
              <a:rPr dirty="0" smtClean="0"/>
              <a:t> </a:t>
            </a:r>
            <a:r>
              <a:rPr dirty="0"/>
              <a:t>and </a:t>
            </a:r>
            <a:r>
              <a:rPr dirty="0" smtClean="0"/>
              <a:t>I </a:t>
            </a:r>
            <a:r>
              <a:rPr dirty="0"/>
              <a:t>generate the same </a:t>
            </a:r>
            <a:r>
              <a:rPr dirty="0" smtClean="0"/>
              <a:t>"</a:t>
            </a:r>
            <a:r>
              <a:rPr dirty="0"/>
              <a:t>random" values</a:t>
            </a:r>
          </a:p>
        </p:txBody>
      </p:sp>
      <p:sp>
        <p:nvSpPr>
          <p:cNvPr id="1351" name="Suppose we have the exam scores of five students…"/>
          <p:cNvSpPr txBox="1"/>
          <p:nvPr/>
        </p:nvSpPr>
        <p:spPr>
          <a:xfrm>
            <a:off x="4205835" y="1773951"/>
            <a:ext cx="18378120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rPr dirty="0"/>
              <a:t>Suppose we have the exam scores of five students…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3" name="Screen Shot 2017-07-21 at 11.06.50 AM.png" descr="Screen Shot 2017-07-21 at 11.06.50 AM.png"/>
          <p:cNvPicPr>
            <a:picLocks noChangeAspect="1"/>
          </p:cNvPicPr>
          <p:nvPr/>
        </p:nvPicPr>
        <p:blipFill>
          <a:blip r:embed="rId2">
            <a:extLst/>
          </a:blip>
          <a:srcRect r="15540"/>
          <a:stretch>
            <a:fillRect/>
          </a:stretch>
        </p:blipFill>
        <p:spPr>
          <a:xfrm>
            <a:off x="1295004" y="3009204"/>
            <a:ext cx="20061919" cy="110189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4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5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356" name="Suppose we have the exam scores of five students…"/>
          <p:cNvSpPr txBox="1"/>
          <p:nvPr/>
        </p:nvSpPr>
        <p:spPr>
          <a:xfrm>
            <a:off x="1474230" y="269614"/>
            <a:ext cx="17008185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Suppose we have the exam scores of five students…</a:t>
            </a:r>
          </a:p>
        </p:txBody>
      </p:sp>
      <p:sp>
        <p:nvSpPr>
          <p:cNvPr id="1357" name="Rectangle"/>
          <p:cNvSpPr/>
          <p:nvPr/>
        </p:nvSpPr>
        <p:spPr>
          <a:xfrm>
            <a:off x="1480580" y="2344272"/>
            <a:ext cx="20863121" cy="101196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58" name="exams"/>
          <p:cNvSpPr txBox="1"/>
          <p:nvPr/>
        </p:nvSpPr>
        <p:spPr>
          <a:xfrm>
            <a:off x="1697680" y="2358540"/>
            <a:ext cx="9706322" cy="98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>
                <a:solidFill>
                  <a:schemeClr val="accent1"/>
                </a:solidFill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</a:t>
            </a:r>
          </a:p>
        </p:txBody>
      </p:sp>
      <p:sp>
        <p:nvSpPr>
          <p:cNvPr id="1359" name="How can we compute the mean grade for each student?"/>
          <p:cNvSpPr/>
          <p:nvPr/>
        </p:nvSpPr>
        <p:spPr>
          <a:xfrm>
            <a:off x="14100399" y="6193230"/>
            <a:ext cx="7023101" cy="3175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660"/>
                </a:moveTo>
                <a:lnTo>
                  <a:pt x="0" y="2940"/>
                </a:lnTo>
                <a:cubicBezTo>
                  <a:pt x="0" y="1316"/>
                  <a:pt x="595" y="0"/>
                  <a:pt x="1329" y="0"/>
                </a:cubicBezTo>
                <a:lnTo>
                  <a:pt x="20271" y="0"/>
                </a:lnTo>
                <a:cubicBezTo>
                  <a:pt x="21005" y="0"/>
                  <a:pt x="21600" y="1316"/>
                  <a:pt x="21600" y="2940"/>
                </a:cubicBezTo>
                <a:lnTo>
                  <a:pt x="21600" y="18660"/>
                </a:lnTo>
                <a:cubicBezTo>
                  <a:pt x="21600" y="20284"/>
                  <a:pt x="21005" y="21600"/>
                  <a:pt x="20271" y="21600"/>
                </a:cubicBezTo>
                <a:lnTo>
                  <a:pt x="1329" y="21600"/>
                </a:lnTo>
                <a:cubicBezTo>
                  <a:pt x="595" y="21600"/>
                  <a:pt x="0" y="20284"/>
                  <a:pt x="0" y="18660"/>
                </a:cubicBez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can we compute the mean grade for each student?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9" grpId="1" animBg="1" advAuto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1" name="Screen Shot 2017-07-21 at 2.02.51 PM.png" descr="Screen Shot 2017-07-21 at 2.02.51 PM.png"/>
          <p:cNvPicPr>
            <a:picLocks noChangeAspect="1"/>
          </p:cNvPicPr>
          <p:nvPr/>
        </p:nvPicPr>
        <p:blipFill>
          <a:blip r:embed="rId2">
            <a:extLst/>
          </a:blip>
          <a:srcRect r="729"/>
          <a:stretch>
            <a:fillRect/>
          </a:stretch>
        </p:blipFill>
        <p:spPr>
          <a:xfrm>
            <a:off x="1391182" y="3400490"/>
            <a:ext cx="21041998" cy="18168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2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6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364" name="How could we compute the average grade?"/>
          <p:cNvSpPr txBox="1"/>
          <p:nvPr/>
        </p:nvSpPr>
        <p:spPr>
          <a:xfrm>
            <a:off x="1474230" y="269614"/>
            <a:ext cx="17008185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How could we compute the average grade?</a:t>
            </a:r>
          </a:p>
        </p:txBody>
      </p:sp>
      <p:sp>
        <p:nvSpPr>
          <p:cNvPr id="1365" name="Rectangle"/>
          <p:cNvSpPr/>
          <p:nvPr/>
        </p:nvSpPr>
        <p:spPr>
          <a:xfrm>
            <a:off x="1480580" y="2344272"/>
            <a:ext cx="20863121" cy="101196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66" name="mean(exams)"/>
          <p:cNvSpPr txBox="1"/>
          <p:nvPr/>
        </p:nvSpPr>
        <p:spPr>
          <a:xfrm>
            <a:off x="1697680" y="2358540"/>
            <a:ext cx="9706322" cy="98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mean(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Rectangle"/>
          <p:cNvSpPr/>
          <p:nvPr/>
        </p:nvSpPr>
        <p:spPr>
          <a:xfrm>
            <a:off x="1480580" y="2339992"/>
            <a:ext cx="20863121" cy="50198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69" name="list(student1 = mean(exams$student1),…"/>
          <p:cNvSpPr txBox="1"/>
          <p:nvPr/>
        </p:nvSpPr>
        <p:spPr>
          <a:xfrm>
            <a:off x="1697680" y="2354260"/>
            <a:ext cx="20988640" cy="4991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list(student1 = mean(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$student1),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student2 = mean(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$student2),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student3 = mean(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$student3),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student4 = mean(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$student4),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student5 = mean(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$student5))</a:t>
            </a:r>
          </a:p>
        </p:txBody>
      </p:sp>
      <p:pic>
        <p:nvPicPr>
          <p:cNvPr id="1370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7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72" name="How could we compute the average grade?"/>
          <p:cNvSpPr txBox="1"/>
          <p:nvPr/>
        </p:nvSpPr>
        <p:spPr>
          <a:xfrm>
            <a:off x="1474230" y="269614"/>
            <a:ext cx="17008185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How could we compute the average grade?</a:t>
            </a:r>
          </a:p>
        </p:txBody>
      </p:sp>
      <p:pic>
        <p:nvPicPr>
          <p:cNvPr id="1373" name="Screen Shot 2017-07-21 at 2.05.46 PM.png" descr="Screen Shot 2017-07-21 at 2.05.46 PM.png"/>
          <p:cNvPicPr>
            <a:picLocks noChangeAspect="1"/>
          </p:cNvPicPr>
          <p:nvPr/>
        </p:nvPicPr>
        <p:blipFill>
          <a:blip r:embed="rId4">
            <a:extLst/>
          </a:blip>
          <a:srcRect b="58937"/>
          <a:stretch>
            <a:fillRect/>
          </a:stretch>
        </p:blipFill>
        <p:spPr>
          <a:xfrm>
            <a:off x="1456193" y="7487427"/>
            <a:ext cx="21146935" cy="4610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4" name="Screen Shot 2017-07-21 at 2.05.46 PM.png" descr="Screen Shot 2017-07-21 at 2.05.46 PM.png"/>
          <p:cNvPicPr>
            <a:picLocks noChangeAspect="1"/>
          </p:cNvPicPr>
          <p:nvPr/>
        </p:nvPicPr>
        <p:blipFill>
          <a:blip r:embed="rId4">
            <a:extLst/>
          </a:blip>
          <a:srcRect t="36861" r="82833" b="23093"/>
          <a:stretch>
            <a:fillRect/>
          </a:stretch>
        </p:blipFill>
        <p:spPr>
          <a:xfrm>
            <a:off x="8310525" y="7595377"/>
            <a:ext cx="3630162" cy="44965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5" name="Screen Shot 2017-07-21 at 2.05.46 PM.png" descr="Screen Shot 2017-07-21 at 2.05.46 PM.png"/>
          <p:cNvPicPr>
            <a:picLocks noChangeAspect="1"/>
          </p:cNvPicPr>
          <p:nvPr/>
        </p:nvPicPr>
        <p:blipFill>
          <a:blip r:embed="rId4">
            <a:extLst/>
          </a:blip>
          <a:srcRect l="360" t="73506" r="82473"/>
          <a:stretch>
            <a:fillRect/>
          </a:stretch>
        </p:blipFill>
        <p:spPr>
          <a:xfrm>
            <a:off x="15193925" y="7671577"/>
            <a:ext cx="3630162" cy="2975008"/>
          </a:xfrm>
          <a:prstGeom prst="rect">
            <a:avLst/>
          </a:prstGeom>
          <a:ln w="12700">
            <a:miter lim="400000"/>
          </a:ln>
        </p:spPr>
      </p:pic>
      <p:sp>
        <p:nvSpPr>
          <p:cNvPr id="1376" name="Is there a better way?"/>
          <p:cNvSpPr/>
          <p:nvPr/>
        </p:nvSpPr>
        <p:spPr>
          <a:xfrm rot="18900000">
            <a:off x="15754301" y="10253470"/>
            <a:ext cx="11253080" cy="1270001"/>
          </a:xfrm>
          <a:prstGeom prst="rect">
            <a:avLst/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56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Is there a better way?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purrr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purrr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0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5142" y="4473540"/>
            <a:ext cx="4114801" cy="4768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8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83" name="purrr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purrr</a:t>
            </a:r>
          </a:p>
        </p:txBody>
      </p:sp>
      <p:sp>
        <p:nvSpPr>
          <p:cNvPr id="1384" name="Functions for working with lists."/>
          <p:cNvSpPr txBox="1"/>
          <p:nvPr/>
        </p:nvSpPr>
        <p:spPr>
          <a:xfrm>
            <a:off x="7830596" y="4312502"/>
            <a:ext cx="13072663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Functions for working with lists.</a:t>
            </a:r>
          </a:p>
        </p:txBody>
      </p:sp>
      <p:sp>
        <p:nvSpPr>
          <p:cNvPr id="1385" name="Rectangle"/>
          <p:cNvSpPr/>
          <p:nvPr/>
        </p:nvSpPr>
        <p:spPr>
          <a:xfrm>
            <a:off x="7836946" y="6092404"/>
            <a:ext cx="12952956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86" name="# install.packages(&quot;tidyverse&quot;)…"/>
          <p:cNvSpPr txBox="1"/>
          <p:nvPr/>
        </p:nvSpPr>
        <p:spPr>
          <a:xfrm>
            <a:off x="8201666" y="6424282"/>
            <a:ext cx="13276432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Your Turn 3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3</a:t>
            </a:r>
          </a:p>
        </p:txBody>
      </p:sp>
      <p:sp>
        <p:nvSpPr>
          <p:cNvPr id="1389" name="Run the code in the chunk. What does it do?…"/>
          <p:cNvSpPr txBox="1">
            <a:spLocks noGrp="1"/>
          </p:cNvSpPr>
          <p:nvPr>
            <p:ph type="body" sz="half" idx="4294967295"/>
          </p:nvPr>
        </p:nvSpPr>
        <p:spPr>
          <a:xfrm>
            <a:off x="4677973" y="2206380"/>
            <a:ext cx="15028054" cy="821104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Run the code in the chunk. What does it do?</a:t>
            </a:r>
          </a:p>
          <a:p>
            <a:pPr marL="0" indent="0" defTabSz="584200">
              <a:spcBef>
                <a:spcPts val="5500"/>
              </a:spcBef>
              <a:buSzTx/>
              <a:buNone/>
              <a:defRPr sz="6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map(exams, mean)</a:t>
            </a:r>
          </a:p>
        </p:txBody>
      </p:sp>
      <p:pic>
        <p:nvPicPr>
          <p:cNvPr id="139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000" fill="hold"/>
                                        <p:tgtEl>
                                          <p:spTgt spid="13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390"/>
                </p:tgtEl>
              </p:cMediaNode>
            </p:vide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2" name="Screen Shot 2017-07-21 at 2.05.46 PM.png" descr="Screen Shot 2017-07-21 at 2.05.46 PM.png"/>
          <p:cNvPicPr>
            <a:picLocks noChangeAspect="1"/>
          </p:cNvPicPr>
          <p:nvPr/>
        </p:nvPicPr>
        <p:blipFill>
          <a:blip r:embed="rId2">
            <a:extLst/>
          </a:blip>
          <a:srcRect r="71802" b="3768"/>
          <a:stretch>
            <a:fillRect/>
          </a:stretch>
        </p:blipFill>
        <p:spPr>
          <a:xfrm>
            <a:off x="2421392" y="1584285"/>
            <a:ext cx="6782810" cy="122917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3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9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395" name="Rectangle"/>
          <p:cNvSpPr/>
          <p:nvPr/>
        </p:nvSpPr>
        <p:spPr>
          <a:xfrm>
            <a:off x="2739554" y="902150"/>
            <a:ext cx="18904892" cy="113883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96" name="exams %&gt;% map(mean)"/>
          <p:cNvSpPr txBox="1"/>
          <p:nvPr/>
        </p:nvSpPr>
        <p:spPr>
          <a:xfrm>
            <a:off x="2893153" y="1005318"/>
            <a:ext cx="12381463" cy="1045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 %&gt;%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(mean)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Rectangle"/>
          <p:cNvSpPr/>
          <p:nvPr/>
        </p:nvSpPr>
        <p:spPr>
          <a:xfrm>
            <a:off x="4749722" y="5591857"/>
            <a:ext cx="15261618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06" name="Other arguments to pass to the function"/>
          <p:cNvSpPr/>
          <p:nvPr/>
        </p:nvSpPr>
        <p:spPr>
          <a:xfrm>
            <a:off x="15384890" y="8283693"/>
            <a:ext cx="4624033" cy="3157136"/>
          </a:xfrm>
          <a:prstGeom prst="wedgeRoundRectCallout">
            <a:avLst>
              <a:gd name="adj1" fmla="val -176024"/>
              <a:gd name="adj2" fmla="val -101203"/>
              <a:gd name="adj3" fmla="val 16667"/>
            </a:avLst>
          </a:pr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Other arguments to pass to the function</a:t>
            </a:r>
          </a:p>
        </p:txBody>
      </p:sp>
      <p:pic>
        <p:nvPicPr>
          <p:cNvPr id="139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9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00" name="map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map()</a:t>
            </a:r>
          </a:p>
        </p:txBody>
      </p:sp>
      <p:sp>
        <p:nvSpPr>
          <p:cNvPr id="1401" name="Applies a function to every element of a list.…"/>
          <p:cNvSpPr txBox="1"/>
          <p:nvPr/>
        </p:nvSpPr>
        <p:spPr>
          <a:xfrm>
            <a:off x="4743372" y="3517199"/>
            <a:ext cx="15094053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Applies a function to every element of a list. 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Returns the results as a list.</a:t>
            </a:r>
          </a:p>
        </p:txBody>
      </p:sp>
      <p:sp>
        <p:nvSpPr>
          <p:cNvPr id="1403" name="map(.x, .f, …)"/>
          <p:cNvSpPr txBox="1"/>
          <p:nvPr/>
        </p:nvSpPr>
        <p:spPr>
          <a:xfrm>
            <a:off x="4893278" y="5961834"/>
            <a:ext cx="14605274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.x, .f, …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404" name="A function to apply to each element of the list…"/>
          <p:cNvSpPr/>
          <p:nvPr/>
        </p:nvSpPr>
        <p:spPr>
          <a:xfrm>
            <a:off x="8938973" y="8283693"/>
            <a:ext cx="6224623" cy="3157136"/>
          </a:xfrm>
          <a:prstGeom prst="wedgeRoundRectCallout">
            <a:avLst>
              <a:gd name="adj1" fmla="val -57733"/>
              <a:gd name="adj2" fmla="val -102463"/>
              <a:gd name="adj3" fmla="val 16667"/>
            </a:avLst>
          </a:pr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/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A function to apply to each element of the list</a:t>
            </a:r>
          </a:p>
          <a:p>
            <a:pPr>
              <a:lnSpc>
                <a:spcPct val="90000"/>
              </a:lnSpc>
              <a:defRPr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(element become first argument)</a:t>
            </a:r>
          </a:p>
        </p:txBody>
      </p:sp>
      <p:sp>
        <p:nvSpPr>
          <p:cNvPr id="1405" name="A list"/>
          <p:cNvSpPr/>
          <p:nvPr/>
        </p:nvSpPr>
        <p:spPr>
          <a:xfrm>
            <a:off x="4743372" y="8283693"/>
            <a:ext cx="3974307" cy="3157136"/>
          </a:xfrm>
          <a:prstGeom prst="wedgeRoundRectCallout">
            <a:avLst>
              <a:gd name="adj1" fmla="val 8677"/>
              <a:gd name="adj2" fmla="val -95833"/>
              <a:gd name="adj3" fmla="val 16667"/>
            </a:avLst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 list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10" name="map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map()</a:t>
            </a:r>
          </a:p>
        </p:txBody>
      </p:sp>
      <p:graphicFrame>
        <p:nvGraphicFramePr>
          <p:cNvPr id="1411" name="Table"/>
          <p:cNvGraphicFramePr/>
          <p:nvPr/>
        </p:nvGraphicFramePr>
        <p:xfrm>
          <a:off x="2366430" y="4033930"/>
          <a:ext cx="3491990" cy="5657334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349199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942889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800" b="1">
                          <a:solidFill>
                            <a:srgbClr val="FFFFFF"/>
                          </a:solidFill>
                          <a:sym typeface="Helvetica"/>
                        </a:rPr>
                        <a:t>exams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979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$student1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407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$student2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$student3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$student4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A8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$student5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6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1414" name="Group"/>
          <p:cNvGrpSpPr/>
          <p:nvPr/>
        </p:nvGrpSpPr>
        <p:grpSpPr>
          <a:xfrm>
            <a:off x="727805" y="3960699"/>
            <a:ext cx="9439317" cy="1036821"/>
            <a:chOff x="-78671" y="16578"/>
            <a:chExt cx="9439315" cy="1036820"/>
          </a:xfrm>
        </p:grpSpPr>
        <p:sp>
          <p:nvSpPr>
            <p:cNvPr id="1412" name="map("/>
            <p:cNvSpPr txBox="1"/>
            <p:nvPr/>
          </p:nvSpPr>
          <p:spPr>
            <a:xfrm>
              <a:off x="-78671" y="16578"/>
              <a:ext cx="1926809" cy="10368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map(</a:t>
              </a:r>
            </a:p>
          </p:txBody>
        </p:sp>
        <p:sp>
          <p:nvSpPr>
            <p:cNvPr id="1413" name=", mean, …)"/>
            <p:cNvSpPr txBox="1"/>
            <p:nvPr/>
          </p:nvSpPr>
          <p:spPr>
            <a:xfrm>
              <a:off x="4760027" y="16578"/>
              <a:ext cx="4600617" cy="10368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mean, …)</a:t>
              </a:r>
            </a:p>
          </p:txBody>
        </p:sp>
      </p:grpSp>
      <p:grpSp>
        <p:nvGrpSpPr>
          <p:cNvPr id="1431" name="Group"/>
          <p:cNvGrpSpPr/>
          <p:nvPr/>
        </p:nvGrpSpPr>
        <p:grpSpPr>
          <a:xfrm>
            <a:off x="10400422" y="4032250"/>
            <a:ext cx="7398132" cy="5657334"/>
            <a:chOff x="-126915" y="50800"/>
            <a:chExt cx="7398131" cy="5657333"/>
          </a:xfrm>
        </p:grpSpPr>
        <p:graphicFrame>
          <p:nvGraphicFramePr>
            <p:cNvPr id="1415" name="Table"/>
            <p:cNvGraphicFramePr/>
            <p:nvPr/>
          </p:nvGraphicFramePr>
          <p:xfrm>
            <a:off x="2128888" y="50800"/>
            <a:ext cx="3491990" cy="565733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3491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800" b="1">
                            <a:solidFill>
                              <a:srgbClr val="FFFFFF"/>
                            </a:solidFill>
                            <a:sym typeface="Helvetica"/>
                          </a:rPr>
                          <a:t>exams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8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8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8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8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8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grpSp>
          <p:nvGrpSpPr>
            <p:cNvPr id="1418" name="Group"/>
            <p:cNvGrpSpPr/>
            <p:nvPr/>
          </p:nvGrpSpPr>
          <p:grpSpPr>
            <a:xfrm>
              <a:off x="-126914" y="4655495"/>
              <a:ext cx="7398130" cy="1036821"/>
              <a:chOff x="-126914" y="16578"/>
              <a:chExt cx="7398128" cy="1036820"/>
            </a:xfrm>
          </p:grpSpPr>
          <p:sp>
            <p:nvSpPr>
              <p:cNvPr id="1416" name="mean("/>
              <p:cNvSpPr txBox="1"/>
              <p:nvPr/>
            </p:nvSpPr>
            <p:spPr>
              <a:xfrm>
                <a:off x="-126914" y="16578"/>
                <a:ext cx="2372443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mean(</a:t>
                </a:r>
              </a:p>
            </p:txBody>
          </p:sp>
          <p:sp>
            <p:nvSpPr>
              <p:cNvPr id="1417" name=", …)"/>
              <p:cNvSpPr txBox="1"/>
              <p:nvPr/>
            </p:nvSpPr>
            <p:spPr>
              <a:xfrm>
                <a:off x="5344406" y="16578"/>
                <a:ext cx="1926808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  <p:grpSp>
          <p:nvGrpSpPr>
            <p:cNvPr id="1421" name="Group"/>
            <p:cNvGrpSpPr/>
            <p:nvPr/>
          </p:nvGrpSpPr>
          <p:grpSpPr>
            <a:xfrm>
              <a:off x="-126914" y="3719616"/>
              <a:ext cx="7398130" cy="1036821"/>
              <a:chOff x="-126914" y="16578"/>
              <a:chExt cx="7398128" cy="1036820"/>
            </a:xfrm>
          </p:grpSpPr>
          <p:sp>
            <p:nvSpPr>
              <p:cNvPr id="1419" name="mean("/>
              <p:cNvSpPr txBox="1"/>
              <p:nvPr/>
            </p:nvSpPr>
            <p:spPr>
              <a:xfrm>
                <a:off x="-126914" y="16578"/>
                <a:ext cx="2372443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mean(</a:t>
                </a:r>
              </a:p>
            </p:txBody>
          </p:sp>
          <p:sp>
            <p:nvSpPr>
              <p:cNvPr id="1420" name=", …)"/>
              <p:cNvSpPr txBox="1"/>
              <p:nvPr/>
            </p:nvSpPr>
            <p:spPr>
              <a:xfrm>
                <a:off x="5344406" y="16578"/>
                <a:ext cx="1926808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  <p:grpSp>
          <p:nvGrpSpPr>
            <p:cNvPr id="1424" name="Group"/>
            <p:cNvGrpSpPr/>
            <p:nvPr/>
          </p:nvGrpSpPr>
          <p:grpSpPr>
            <a:xfrm>
              <a:off x="-126915" y="2783738"/>
              <a:ext cx="7398130" cy="1036821"/>
              <a:chOff x="-126914" y="16578"/>
              <a:chExt cx="7398128" cy="1036820"/>
            </a:xfrm>
          </p:grpSpPr>
          <p:sp>
            <p:nvSpPr>
              <p:cNvPr id="1422" name="mean("/>
              <p:cNvSpPr txBox="1"/>
              <p:nvPr/>
            </p:nvSpPr>
            <p:spPr>
              <a:xfrm>
                <a:off x="-126914" y="16578"/>
                <a:ext cx="2372443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mean(</a:t>
                </a:r>
              </a:p>
            </p:txBody>
          </p:sp>
          <p:sp>
            <p:nvSpPr>
              <p:cNvPr id="1423" name=", …)"/>
              <p:cNvSpPr txBox="1"/>
              <p:nvPr/>
            </p:nvSpPr>
            <p:spPr>
              <a:xfrm>
                <a:off x="5344406" y="16578"/>
                <a:ext cx="1926808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  <p:grpSp>
          <p:nvGrpSpPr>
            <p:cNvPr id="1427" name="Group"/>
            <p:cNvGrpSpPr/>
            <p:nvPr/>
          </p:nvGrpSpPr>
          <p:grpSpPr>
            <a:xfrm>
              <a:off x="-126914" y="1847860"/>
              <a:ext cx="7398130" cy="1036821"/>
              <a:chOff x="-126914" y="16578"/>
              <a:chExt cx="7398128" cy="1036820"/>
            </a:xfrm>
          </p:grpSpPr>
          <p:sp>
            <p:nvSpPr>
              <p:cNvPr id="1425" name="mean("/>
              <p:cNvSpPr txBox="1"/>
              <p:nvPr/>
            </p:nvSpPr>
            <p:spPr>
              <a:xfrm>
                <a:off x="-126914" y="16578"/>
                <a:ext cx="2372443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mean(</a:t>
                </a:r>
              </a:p>
            </p:txBody>
          </p:sp>
          <p:sp>
            <p:nvSpPr>
              <p:cNvPr id="1426" name=", …)"/>
              <p:cNvSpPr txBox="1"/>
              <p:nvPr/>
            </p:nvSpPr>
            <p:spPr>
              <a:xfrm>
                <a:off x="5344406" y="16578"/>
                <a:ext cx="1926808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  <p:grpSp>
          <p:nvGrpSpPr>
            <p:cNvPr id="1430" name="Group"/>
            <p:cNvGrpSpPr/>
            <p:nvPr/>
          </p:nvGrpSpPr>
          <p:grpSpPr>
            <a:xfrm>
              <a:off x="-126914" y="911981"/>
              <a:ext cx="7398130" cy="1036821"/>
              <a:chOff x="-126914" y="16578"/>
              <a:chExt cx="7398128" cy="1036820"/>
            </a:xfrm>
          </p:grpSpPr>
          <p:sp>
            <p:nvSpPr>
              <p:cNvPr id="1428" name="mean("/>
              <p:cNvSpPr txBox="1"/>
              <p:nvPr/>
            </p:nvSpPr>
            <p:spPr>
              <a:xfrm>
                <a:off x="-126914" y="16578"/>
                <a:ext cx="2372443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mean(</a:t>
                </a:r>
              </a:p>
            </p:txBody>
          </p:sp>
          <p:sp>
            <p:nvSpPr>
              <p:cNvPr id="1429" name=", …)"/>
              <p:cNvSpPr txBox="1"/>
              <p:nvPr/>
            </p:nvSpPr>
            <p:spPr>
              <a:xfrm>
                <a:off x="5344406" y="16578"/>
                <a:ext cx="1926808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</p:grpSp>
      <p:graphicFrame>
        <p:nvGraphicFramePr>
          <p:cNvPr id="1432" name="Table"/>
          <p:cNvGraphicFramePr/>
          <p:nvPr/>
        </p:nvGraphicFramePr>
        <p:xfrm>
          <a:off x="20027989" y="4029332"/>
          <a:ext cx="3491990" cy="5657334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349199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942889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800" b="1">
                          <a:solidFill>
                            <a:srgbClr val="FFFFFF"/>
                          </a:solidFill>
                          <a:sym typeface="Helvetica"/>
                        </a:rPr>
                        <a:t>list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979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result1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407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result2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result3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result4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A8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4288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result5</a:t>
                      </a:r>
                    </a:p>
                  </a:txBody>
                  <a:tcPr marL="0" marR="0" marT="0" marB="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78A6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1433" name="Arrow"/>
          <p:cNvSpPr/>
          <p:nvPr/>
        </p:nvSpPr>
        <p:spPr>
          <a:xfrm>
            <a:off x="7942347" y="6591291"/>
            <a:ext cx="1866002" cy="901710"/>
          </a:xfrm>
          <a:prstGeom prst="rightArrow">
            <a:avLst>
              <a:gd name="adj1" fmla="val 47256"/>
              <a:gd name="adj2" fmla="val 91055"/>
            </a:avLst>
          </a:prstGeom>
          <a:solidFill>
            <a:srgbClr val="A6AAA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chemeClr val="accent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34" name="Arrow"/>
          <p:cNvSpPr/>
          <p:nvPr/>
        </p:nvSpPr>
        <p:spPr>
          <a:xfrm>
            <a:off x="17834643" y="6591291"/>
            <a:ext cx="1866001" cy="901710"/>
          </a:xfrm>
          <a:prstGeom prst="rightArrow">
            <a:avLst>
              <a:gd name="adj1" fmla="val 47256"/>
              <a:gd name="adj2" fmla="val 91055"/>
            </a:avLst>
          </a:prstGeom>
          <a:solidFill>
            <a:srgbClr val="A6AAA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chemeClr val="accent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99"/>
                                        <p:tgtEl>
                                          <p:spTgt spid="1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00"/>
                                        <p:tgtEl>
                                          <p:spTgt spid="1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499"/>
                                        <p:tgtEl>
                                          <p:spTgt spid="1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300"/>
                                        <p:tgtEl>
                                          <p:spTgt spid="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"/>
                            </p:stCondLst>
                            <p:childTnLst>
                              <p:par>
                                <p:cTn id="23" presetID="9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499"/>
                                        <p:tgtEl>
                                          <p:spTgt spid="1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99"/>
                            </p:stCondLst>
                            <p:childTnLst>
                              <p:par>
                                <p:cTn id="27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0" grpId="6" animBg="1" advAuto="0"/>
      <p:bldP spid="1414" grpId="1" animBg="1" advAuto="0"/>
      <p:bldP spid="1431" grpId="3" animBg="1" advAuto="0"/>
      <p:bldP spid="1432" grpId="5" animBg="1" advAuto="0"/>
      <p:bldP spid="1433" grpId="2" animBg="1" advAuto="0"/>
      <p:bldP spid="1434" grpId="4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Lists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Lists</a:t>
            </a:r>
          </a:p>
        </p:txBody>
      </p:sp>
      <p:pic>
        <p:nvPicPr>
          <p:cNvPr id="153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Your Turn 4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4</a:t>
            </a:r>
          </a:p>
        </p:txBody>
      </p:sp>
      <p:sp>
        <p:nvSpPr>
          <p:cNvPr id="1437" name="Calculate the variance (var()) of each student’s exam grades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1752256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Calculate the variance (</a:t>
            </a:r>
            <a:r>
              <a:rPr b="1" dirty="0">
                <a:latin typeface="Courier New" panose="02070309020205020404" pitchFamily="49" charset="0"/>
                <a:cs typeface="Courier New" panose="02070309020205020404" pitchFamily="49" charset="0"/>
              </a:rPr>
              <a:t>var()</a:t>
            </a:r>
            <a:r>
              <a:rPr dirty="0"/>
              <a:t>) of each student’s exam grades.</a:t>
            </a:r>
          </a:p>
        </p:txBody>
      </p:sp>
      <p:pic>
        <p:nvPicPr>
          <p:cNvPr id="143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14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438"/>
                </p:tgtEl>
              </p:cMediaNode>
            </p:vide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0" name="Screen Shot 2017-07-21 at 2.37.56 PM.png" descr="Screen Shot 2017-07-21 at 2.37.56 PM.png"/>
          <p:cNvPicPr>
            <a:picLocks noChangeAspect="1"/>
          </p:cNvPicPr>
          <p:nvPr/>
        </p:nvPicPr>
        <p:blipFill>
          <a:blip r:embed="rId2">
            <a:extLst/>
          </a:blip>
          <a:srcRect r="62449"/>
          <a:stretch>
            <a:fillRect/>
          </a:stretch>
        </p:blipFill>
        <p:spPr>
          <a:xfrm>
            <a:off x="2673585" y="1817279"/>
            <a:ext cx="8728575" cy="122950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1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4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443" name="Rectangle"/>
          <p:cNvSpPr/>
          <p:nvPr/>
        </p:nvSpPr>
        <p:spPr>
          <a:xfrm>
            <a:off x="2739554" y="902150"/>
            <a:ext cx="18904892" cy="113883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44" name="exams %&gt;% map(var)"/>
          <p:cNvSpPr txBox="1"/>
          <p:nvPr/>
        </p:nvSpPr>
        <p:spPr>
          <a:xfrm>
            <a:off x="2893153" y="1005318"/>
            <a:ext cx="12381463" cy="1045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 %&gt;%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(var)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6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4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48" name="map functions"/>
          <p:cNvSpPr txBox="1"/>
          <p:nvPr/>
        </p:nvSpPr>
        <p:spPr>
          <a:xfrm>
            <a:off x="4007752" y="1483892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map functions</a:t>
            </a:r>
          </a:p>
        </p:txBody>
      </p:sp>
      <p:graphicFrame>
        <p:nvGraphicFramePr>
          <p:cNvPr id="1449" name="Table"/>
          <p:cNvGraphicFramePr/>
          <p:nvPr/>
        </p:nvGraphicFramePr>
        <p:xfrm>
          <a:off x="6377154" y="4733373"/>
          <a:ext cx="11629690" cy="66675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4276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532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returns results as 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list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map_chr()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character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map_dbl()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double vector (numeric)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map_int()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integer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map_lgl()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logical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map_df()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 frame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53" name="If we want the output as a vector:"/>
          <p:cNvSpPr txBox="1"/>
          <p:nvPr/>
        </p:nvSpPr>
        <p:spPr>
          <a:xfrm>
            <a:off x="2652596" y="3477440"/>
            <a:ext cx="19078808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If we want the output as a vector:</a:t>
            </a:r>
          </a:p>
        </p:txBody>
      </p:sp>
      <p:sp>
        <p:nvSpPr>
          <p:cNvPr id="1454" name="Rectangle"/>
          <p:cNvSpPr/>
          <p:nvPr/>
        </p:nvSpPr>
        <p:spPr>
          <a:xfrm>
            <a:off x="2739554" y="5229665"/>
            <a:ext cx="18904892" cy="210941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55" name="exams %&gt;%…"/>
          <p:cNvSpPr txBox="1"/>
          <p:nvPr/>
        </p:nvSpPr>
        <p:spPr>
          <a:xfrm>
            <a:off x="2893154" y="5332833"/>
            <a:ext cx="12381461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 %&gt;% 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map_dbl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(mean)</a:t>
            </a:r>
          </a:p>
        </p:txBody>
      </p:sp>
      <p:sp>
        <p:nvSpPr>
          <p:cNvPr id="1456" name="## student1  student2  student3  student4  student5…"/>
          <p:cNvSpPr txBox="1"/>
          <p:nvPr/>
        </p:nvSpPr>
        <p:spPr>
          <a:xfrm>
            <a:off x="2736399" y="7757168"/>
            <a:ext cx="18911202" cy="2481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student2  student3  student4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71.34850  74.60950  70.21575  75.30758  79.06386 </a:t>
            </a:r>
          </a:p>
        </p:txBody>
      </p:sp>
      <p:sp>
        <p:nvSpPr>
          <p:cNvPr id="1457" name="map_dbl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map_dbl()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Rectangle"/>
          <p:cNvSpPr/>
          <p:nvPr/>
        </p:nvSpPr>
        <p:spPr>
          <a:xfrm>
            <a:off x="2739554" y="5229665"/>
            <a:ext cx="18904892" cy="210941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66" name="extra argument for quantile"/>
          <p:cNvSpPr/>
          <p:nvPr/>
        </p:nvSpPr>
        <p:spPr>
          <a:xfrm>
            <a:off x="12630190" y="9914776"/>
            <a:ext cx="8853488" cy="2481393"/>
          </a:xfrm>
          <a:prstGeom prst="wedgeRoundRectCallout">
            <a:avLst>
              <a:gd name="adj1" fmla="val -43959"/>
              <a:gd name="adj2" fmla="val -168214"/>
              <a:gd name="adj3" fmla="val 16667"/>
            </a:avLst>
          </a:pr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extra argument for quantile</a:t>
            </a:r>
          </a:p>
        </p:txBody>
      </p:sp>
      <p:pic>
        <p:nvPicPr>
          <p:cNvPr id="1459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61" name="What if the grade was the 90th percentile score?"/>
          <p:cNvSpPr txBox="1"/>
          <p:nvPr/>
        </p:nvSpPr>
        <p:spPr>
          <a:xfrm>
            <a:off x="2652596" y="3477440"/>
            <a:ext cx="19078808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What if the grade was the 90th percentile score?</a:t>
            </a:r>
          </a:p>
        </p:txBody>
      </p:sp>
      <p:sp>
        <p:nvSpPr>
          <p:cNvPr id="1463" name="exams %&gt;%…"/>
          <p:cNvSpPr txBox="1"/>
          <p:nvPr/>
        </p:nvSpPr>
        <p:spPr>
          <a:xfrm>
            <a:off x="2893154" y="5332833"/>
            <a:ext cx="12381461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map_dbl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(quantile,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prob = 0.9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464" name="## student1  student2  student3  student4  student5…"/>
          <p:cNvSpPr txBox="1"/>
          <p:nvPr/>
        </p:nvSpPr>
        <p:spPr>
          <a:xfrm>
            <a:off x="2736399" y="7757168"/>
            <a:ext cx="18911202" cy="2481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student2  student3  student4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87.03640  88.71630  90.34335  90.09150  90.88785 </a:t>
            </a:r>
          </a:p>
        </p:txBody>
      </p:sp>
      <p:sp>
        <p:nvSpPr>
          <p:cNvPr id="1465" name="extra argument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extra arguments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6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70" name="How about a participation grade?"/>
          <p:cNvSpPr txBox="1"/>
          <p:nvPr/>
        </p:nvSpPr>
        <p:spPr>
          <a:xfrm>
            <a:off x="2652596" y="3477440"/>
            <a:ext cx="19078808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How about a participation grade?</a:t>
            </a:r>
          </a:p>
        </p:txBody>
      </p:sp>
      <p:sp>
        <p:nvSpPr>
          <p:cNvPr id="1471" name="Rectangle"/>
          <p:cNvSpPr/>
          <p:nvPr/>
        </p:nvSpPr>
        <p:spPr>
          <a:xfrm>
            <a:off x="2739554" y="5229665"/>
            <a:ext cx="18904892" cy="337825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72" name="exams %&gt;%…"/>
          <p:cNvSpPr txBox="1"/>
          <p:nvPr/>
        </p:nvSpPr>
        <p:spPr>
          <a:xfrm>
            <a:off x="2893154" y="5332833"/>
            <a:ext cx="12381461" cy="3171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exams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map(length)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map_lgl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all.equal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10)</a:t>
            </a:r>
          </a:p>
        </p:txBody>
      </p:sp>
      <p:sp>
        <p:nvSpPr>
          <p:cNvPr id="1473" name="## student1  student2  student3  student4  student5…"/>
          <p:cNvSpPr txBox="1"/>
          <p:nvPr/>
        </p:nvSpPr>
        <p:spPr>
          <a:xfrm>
            <a:off x="2736399" y="8885683"/>
            <a:ext cx="18911202" cy="2481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student2  student3  student4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TRUE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1474" name="map_lgl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map_lgl()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Your Turn 5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5</a:t>
            </a:r>
          </a:p>
        </p:txBody>
      </p:sp>
      <p:sp>
        <p:nvSpPr>
          <p:cNvPr id="1477" name="Calculate the max grade (max())for each student. Return the result as a vector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Calculate the max grade (</a:t>
            </a:r>
            <a:r>
              <a:rPr b="1" dirty="0">
                <a:latin typeface="Courier New" panose="02070309020205020404" pitchFamily="49" charset="0"/>
                <a:cs typeface="Courier New" panose="02070309020205020404" pitchFamily="49" charset="0"/>
              </a:rPr>
              <a:t>max()</a:t>
            </a:r>
            <a:r>
              <a:rPr dirty="0"/>
              <a:t>)for each student. Return the result as a vector.</a:t>
            </a:r>
          </a:p>
        </p:txBody>
      </p:sp>
      <p:pic>
        <p:nvPicPr>
          <p:cNvPr id="147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14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478"/>
                </p:tgtEl>
              </p:cMediaNode>
            </p:vide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0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8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82" name="Rectangle"/>
          <p:cNvSpPr/>
          <p:nvPr/>
        </p:nvSpPr>
        <p:spPr>
          <a:xfrm>
            <a:off x="2739554" y="4356727"/>
            <a:ext cx="18904892" cy="210941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83" name="exams %&gt;%…"/>
          <p:cNvSpPr txBox="1"/>
          <p:nvPr/>
        </p:nvSpPr>
        <p:spPr>
          <a:xfrm>
            <a:off x="2893153" y="4459895"/>
            <a:ext cx="12381462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 %&gt;% 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map_dbl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(max)</a:t>
            </a:r>
          </a:p>
        </p:txBody>
      </p:sp>
      <p:sp>
        <p:nvSpPr>
          <p:cNvPr id="1484" name="## student1  student2  student3  student4  student5…"/>
          <p:cNvSpPr txBox="1"/>
          <p:nvPr/>
        </p:nvSpPr>
        <p:spPr>
          <a:xfrm>
            <a:off x="2736398" y="6884230"/>
            <a:ext cx="18911202" cy="2481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student2  student3  student4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88        93        91        98       100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487" name="What if what we want to do is not a function?…"/>
          <p:cNvSpPr txBox="1">
            <a:spLocks noGrp="1"/>
          </p:cNvSpPr>
          <p:nvPr>
            <p:ph type="body" sz="quarter" idx="4294967295"/>
          </p:nvPr>
        </p:nvSpPr>
        <p:spPr>
          <a:xfrm>
            <a:off x="4552738" y="3724073"/>
            <a:ext cx="15278525" cy="3764514"/>
          </a:xfrm>
          <a:prstGeom prst="rect">
            <a:avLst/>
          </a:prstGeom>
        </p:spPr>
        <p:txBody>
          <a:bodyPr lIns="71437" tIns="71437" rIns="71437" bIns="71437">
            <a:normAutofit lnSpcReduction="10000"/>
          </a:bodyPr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if what we want to do is not a function?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For example, what if the final grade is the mean exam score </a:t>
            </a:r>
            <a:r>
              <a:rPr b="1"/>
              <a:t>after we drop the lowest score</a:t>
            </a:r>
            <a:r>
              <a:t>?</a:t>
            </a:r>
          </a:p>
        </p:txBody>
      </p:sp>
      <p:sp>
        <p:nvSpPr>
          <p:cNvPr id="1488" name="A: Write a function."/>
          <p:cNvSpPr txBox="1"/>
          <p:nvPr/>
        </p:nvSpPr>
        <p:spPr>
          <a:xfrm>
            <a:off x="4552738" y="8002398"/>
            <a:ext cx="15278525" cy="3764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>
            <a:lvl1pPr algn="l">
              <a:spcBef>
                <a:spcPts val="2400"/>
              </a:spcBef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A: Write a function.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Functions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Functions</a:t>
            </a:r>
          </a:p>
        </p:txBody>
      </p:sp>
      <p:pic>
        <p:nvPicPr>
          <p:cNvPr id="1491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56" name="What is the difference between an atomic vector and a list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is the difference between an atomic vector and a list?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1. Write code that solves the problem for a real object"/>
          <p:cNvSpPr txBox="1"/>
          <p:nvPr/>
        </p:nvSpPr>
        <p:spPr>
          <a:xfrm>
            <a:off x="2228772" y="2716876"/>
            <a:ext cx="19946607" cy="4931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1. Write code that solves the problem for a real object</a:t>
            </a:r>
          </a:p>
        </p:txBody>
      </p:sp>
      <p:pic>
        <p:nvPicPr>
          <p:cNvPr id="1494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9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96" name="Rectangle"/>
          <p:cNvSpPr/>
          <p:nvPr/>
        </p:nvSpPr>
        <p:spPr>
          <a:xfrm>
            <a:off x="2307387" y="3945298"/>
            <a:ext cx="19769226" cy="513809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97" name="vec &lt;- exams$student1"/>
          <p:cNvSpPr txBox="1"/>
          <p:nvPr/>
        </p:nvSpPr>
        <p:spPr>
          <a:xfrm>
            <a:off x="2562586" y="4048466"/>
            <a:ext cx="15535732" cy="49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exams$student1</a:t>
            </a:r>
          </a:p>
        </p:txBody>
      </p:sp>
      <p:sp>
        <p:nvSpPr>
          <p:cNvPr id="1498" name="Functions (very basics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Functions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 (very basics)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1. Write code that solves the problem for a real object"/>
          <p:cNvSpPr txBox="1"/>
          <p:nvPr/>
        </p:nvSpPr>
        <p:spPr>
          <a:xfrm>
            <a:off x="2228772" y="2716876"/>
            <a:ext cx="19946607" cy="4931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1. Write code that solves the problem for a real object</a:t>
            </a:r>
          </a:p>
        </p:txBody>
      </p:sp>
      <p:pic>
        <p:nvPicPr>
          <p:cNvPr id="150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0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03" name="Rectangle"/>
          <p:cNvSpPr/>
          <p:nvPr/>
        </p:nvSpPr>
        <p:spPr>
          <a:xfrm>
            <a:off x="2307387" y="3945298"/>
            <a:ext cx="19769226" cy="513809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04" name="vec &lt;- exams$student1…"/>
          <p:cNvSpPr txBox="1"/>
          <p:nvPr/>
        </p:nvSpPr>
        <p:spPr>
          <a:xfrm>
            <a:off x="2562586" y="4048466"/>
            <a:ext cx="15535732" cy="49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exams$student1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(sum(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73.34424</a:t>
            </a:r>
          </a:p>
        </p:txBody>
      </p:sp>
      <p:sp>
        <p:nvSpPr>
          <p:cNvPr id="1505" name="To write a function (very basics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/>
          <a:p>
            <a:pPr defTabSz="578358">
              <a:defRPr sz="99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To write a function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 (very basics)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Note: this code does the same thing no matter what vec is.…"/>
          <p:cNvSpPr txBox="1"/>
          <p:nvPr/>
        </p:nvSpPr>
        <p:spPr>
          <a:xfrm>
            <a:off x="2218696" y="1548056"/>
            <a:ext cx="19946607" cy="202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Note: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this code does the same thing no matter what vec is.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But it is a bother to redefine vec each time we use the code.</a:t>
            </a:r>
          </a:p>
        </p:txBody>
      </p:sp>
      <p:pic>
        <p:nvPicPr>
          <p:cNvPr id="150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10" name="Rectangle"/>
          <p:cNvSpPr/>
          <p:nvPr/>
        </p:nvSpPr>
        <p:spPr>
          <a:xfrm>
            <a:off x="2307387" y="3945298"/>
            <a:ext cx="19769226" cy="930075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11" name="vec &lt;- exams$student1…"/>
          <p:cNvSpPr txBox="1"/>
          <p:nvPr/>
        </p:nvSpPr>
        <p:spPr>
          <a:xfrm>
            <a:off x="2562586" y="4048466"/>
            <a:ext cx="15535732" cy="90944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7463">
              <a:spcBef>
                <a:spcPts val="1300"/>
              </a:spcBef>
              <a:defRPr sz="4324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exams$student1</a:t>
            </a:r>
          </a:p>
          <a:p>
            <a:pPr algn="l" defTabSz="537463">
              <a:spcBef>
                <a:spcPts val="1300"/>
              </a:spcBef>
              <a:defRPr sz="4324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 defTabSz="537463">
              <a:spcBef>
                <a:spcPts val="1300"/>
              </a:spcBef>
              <a:defRPr sz="4324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exams$student2</a:t>
            </a:r>
          </a:p>
          <a:p>
            <a:pPr algn="l" defTabSz="537463">
              <a:spcBef>
                <a:spcPts val="1300"/>
              </a:spcBef>
              <a:defRPr sz="4324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 defTabSz="537463">
              <a:spcBef>
                <a:spcPts val="1300"/>
              </a:spcBef>
              <a:defRPr sz="4324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exams$student3</a:t>
            </a:r>
          </a:p>
          <a:p>
            <a:pPr algn="l" defTabSz="537463">
              <a:spcBef>
                <a:spcPts val="1300"/>
              </a:spcBef>
              <a:defRPr sz="4324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 defTabSz="537463">
              <a:spcBef>
                <a:spcPts val="1300"/>
              </a:spcBef>
              <a:defRPr sz="4324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exams$student4</a:t>
            </a:r>
          </a:p>
          <a:p>
            <a:pPr algn="l" defTabSz="537463">
              <a:spcBef>
                <a:spcPts val="1300"/>
              </a:spcBef>
              <a:defRPr sz="4324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 defTabSz="537463">
              <a:spcBef>
                <a:spcPts val="1300"/>
              </a:spcBef>
              <a:defRPr sz="4324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exams$student5</a:t>
            </a:r>
          </a:p>
          <a:p>
            <a:pPr algn="l" defTabSz="537463">
              <a:spcBef>
                <a:spcPts val="1300"/>
              </a:spcBef>
              <a:defRPr sz="4324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1. Write code that solves the problem for a real object…"/>
          <p:cNvSpPr txBox="1"/>
          <p:nvPr/>
        </p:nvSpPr>
        <p:spPr>
          <a:xfrm>
            <a:off x="2228772" y="2716876"/>
            <a:ext cx="19946607" cy="4931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1. Write code that solves the problem for a real object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2. Wrap the code in </a:t>
            </a:r>
            <a:r>
              <a:rPr b="1">
                <a:solidFill>
                  <a:srgbClr val="78AAD6"/>
                </a:solidFill>
              </a:rPr>
              <a:t>function(){}</a:t>
            </a:r>
            <a:r>
              <a:t> to save it</a:t>
            </a:r>
          </a:p>
        </p:txBody>
      </p:sp>
      <p:pic>
        <p:nvPicPr>
          <p:cNvPr id="1514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16" name="Rectangle"/>
          <p:cNvSpPr/>
          <p:nvPr/>
        </p:nvSpPr>
        <p:spPr>
          <a:xfrm>
            <a:off x="2307387" y="4872293"/>
            <a:ext cx="19769226" cy="513809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17" name="vec &lt;- exams[[1]]…"/>
          <p:cNvSpPr txBox="1"/>
          <p:nvPr/>
        </p:nvSpPr>
        <p:spPr>
          <a:xfrm>
            <a:off x="2562586" y="4975461"/>
            <a:ext cx="15535732" cy="49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exams[[1]]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grade &lt;- function() {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518" name="To write a function (very basics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/>
          <a:p>
            <a:pPr defTabSz="578358">
              <a:defRPr sz="99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To write a function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 (very basics)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1. Write code that solves the problem for a real object…"/>
          <p:cNvSpPr txBox="1"/>
          <p:nvPr/>
        </p:nvSpPr>
        <p:spPr>
          <a:xfrm>
            <a:off x="2228772" y="2716876"/>
            <a:ext cx="19946607" cy="4931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1. Write code that solves the problem for a real object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2. Wrap the code in function(){} to save it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3. Add the name of the real object as the function argument</a:t>
            </a:r>
          </a:p>
        </p:txBody>
      </p:sp>
      <p:pic>
        <p:nvPicPr>
          <p:cNvPr id="152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2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23" name="Rectangle"/>
          <p:cNvSpPr/>
          <p:nvPr/>
        </p:nvSpPr>
        <p:spPr>
          <a:xfrm>
            <a:off x="2307387" y="5844001"/>
            <a:ext cx="19769226" cy="513809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24" name="vec &lt;- exams[[1]]…"/>
          <p:cNvSpPr txBox="1"/>
          <p:nvPr/>
        </p:nvSpPr>
        <p:spPr>
          <a:xfrm>
            <a:off x="2562586" y="5947169"/>
            <a:ext cx="15535732" cy="49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exams[[1]]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grade &lt;- function(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525" name="To write a function (very basics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/>
          <a:p>
            <a:pPr defTabSz="578358">
              <a:defRPr sz="99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To write a function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 (very basics)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7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2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29" name="Rectangle"/>
          <p:cNvSpPr/>
          <p:nvPr/>
        </p:nvSpPr>
        <p:spPr>
          <a:xfrm>
            <a:off x="2317463" y="7700227"/>
            <a:ext cx="19769227" cy="513809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30" name="vec &lt;- exams[[1]]…"/>
          <p:cNvSpPr txBox="1"/>
          <p:nvPr/>
        </p:nvSpPr>
        <p:spPr>
          <a:xfrm>
            <a:off x="2572662" y="7803395"/>
            <a:ext cx="15535732" cy="49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exams[[1]]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grade &lt;- function(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grade(exams[[2]])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solidFill>
                  <a:srgbClr val="5358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76.93898</a:t>
            </a:r>
          </a:p>
        </p:txBody>
      </p:sp>
      <p:sp>
        <p:nvSpPr>
          <p:cNvPr id="1531" name="To write a function (very basics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/>
          <a:p>
            <a:pPr defTabSz="578358">
              <a:defRPr sz="99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To write a function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 (very basics)</a:t>
            </a:r>
          </a:p>
        </p:txBody>
      </p:sp>
      <p:sp>
        <p:nvSpPr>
          <p:cNvPr id="1532" name="1. Write code that solves the problem for a real object…"/>
          <p:cNvSpPr txBox="1"/>
          <p:nvPr/>
        </p:nvSpPr>
        <p:spPr>
          <a:xfrm>
            <a:off x="2228772" y="2716876"/>
            <a:ext cx="19946607" cy="4931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1. Write code that solves the problem for a real object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2. Wrap the code in function(){} to save it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3. Add the name of the real object as the function argument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4. To run the function, call the object followed by parentheses.  </a:t>
            </a:r>
          </a:p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     Supply new values to use for each of the arguments.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4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3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36" name="Rectangle"/>
          <p:cNvSpPr/>
          <p:nvPr/>
        </p:nvSpPr>
        <p:spPr>
          <a:xfrm>
            <a:off x="2307387" y="2708639"/>
            <a:ext cx="19769226" cy="8189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37" name="grade &lt;- function(vec) {…"/>
          <p:cNvSpPr txBox="1"/>
          <p:nvPr/>
        </p:nvSpPr>
        <p:spPr>
          <a:xfrm>
            <a:off x="2562586" y="2811808"/>
            <a:ext cx="19481128" cy="8201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grade &lt;- function(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exams %&gt;%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map_dbl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(grade)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student2  student3  student4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73.34424  76.93898  72.06320  78.00649  81.68257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9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4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41" name="Rectangle"/>
          <p:cNvSpPr/>
          <p:nvPr/>
        </p:nvSpPr>
        <p:spPr>
          <a:xfrm>
            <a:off x="2307387" y="2708639"/>
            <a:ext cx="19769226" cy="8189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42" name="grade &lt;- function(x) {…"/>
          <p:cNvSpPr txBox="1"/>
          <p:nvPr/>
        </p:nvSpPr>
        <p:spPr>
          <a:xfrm>
            <a:off x="2562586" y="2811808"/>
            <a:ext cx="19481128" cy="8201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grade &lt;- function(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(sum(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min(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/ (length(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- 1)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exams %&gt;%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map_dbl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(grade)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student2  student3  student4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73.34424  76.93898  72.06320  78.00649  81.68257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4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4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46" name="Rectangle"/>
          <p:cNvSpPr/>
          <p:nvPr/>
        </p:nvSpPr>
        <p:spPr>
          <a:xfrm>
            <a:off x="1329641" y="2708639"/>
            <a:ext cx="21463168" cy="628408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47" name="grade &lt;- function(x) (sum(x) - min(x)) / (length(x) - 1)…"/>
          <p:cNvSpPr txBox="1"/>
          <p:nvPr/>
        </p:nvSpPr>
        <p:spPr>
          <a:xfrm>
            <a:off x="1584841" y="2811808"/>
            <a:ext cx="21475868" cy="60777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grade &lt;-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function(x) (sum(x) - min(x)) / (length(x) - 1)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exams %&gt;%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map_dbl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(grade)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student2  student3  student4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73.34424  76.93898  72.06320  78.00649  81.68257 </a:t>
            </a:r>
          </a:p>
        </p:txBody>
      </p:sp>
      <p:sp>
        <p:nvSpPr>
          <p:cNvPr id="1548" name="Line"/>
          <p:cNvSpPr/>
          <p:nvPr/>
        </p:nvSpPr>
        <p:spPr>
          <a:xfrm flipH="1" flipV="1">
            <a:off x="3443064" y="3737273"/>
            <a:ext cx="2435777" cy="2054016"/>
          </a:xfrm>
          <a:prstGeom prst="line">
            <a:avLst/>
          </a:prstGeom>
          <a:ln w="152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8" grpId="1" animBg="1" advAuto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0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5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52" name="Rectangle"/>
          <p:cNvSpPr/>
          <p:nvPr/>
        </p:nvSpPr>
        <p:spPr>
          <a:xfrm>
            <a:off x="1329641" y="2708639"/>
            <a:ext cx="21463168" cy="628408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53" name="grade &lt;- function(x) (sum(x) - min(x)) / (length(x) - 1)…"/>
          <p:cNvSpPr txBox="1"/>
          <p:nvPr/>
        </p:nvSpPr>
        <p:spPr>
          <a:xfrm>
            <a:off x="1584841" y="2811808"/>
            <a:ext cx="21475868" cy="60777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grade &lt;- function(x) (sum(x) - min(x)) / (length(x) - 1)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exams %&gt;%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map_dbl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function(x) (sum(x) - min(x)) / (length(x) - 1)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student2  student3  student4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73.34424  76.93898  72.06320  78.00649  81.68257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"/>
          <p:cNvGrpSpPr/>
          <p:nvPr/>
        </p:nvGrpSpPr>
        <p:grpSpPr>
          <a:xfrm>
            <a:off x="8535737" y="959687"/>
            <a:ext cx="9217145" cy="2191749"/>
            <a:chOff x="0" y="0"/>
            <a:chExt cx="9217143" cy="2191747"/>
          </a:xfrm>
        </p:grpSpPr>
        <p:sp>
          <p:nvSpPr>
            <p:cNvPr id="158" name="Rectangle"/>
            <p:cNvSpPr/>
            <p:nvPr/>
          </p:nvSpPr>
          <p:spPr>
            <a:xfrm>
              <a:off x="0" y="12809"/>
              <a:ext cx="9217144" cy="2153539"/>
            </a:xfrm>
            <a:prstGeom prst="rect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" name="Line"/>
            <p:cNvSpPr/>
            <p:nvPr/>
          </p:nvSpPr>
          <p:spPr>
            <a:xfrm flipV="1">
              <a:off x="3081091" y="0"/>
              <a:ext cx="1" cy="2178939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" name="Line"/>
            <p:cNvSpPr/>
            <p:nvPr/>
          </p:nvSpPr>
          <p:spPr>
            <a:xfrm flipV="1">
              <a:off x="6129634" y="12808"/>
              <a:ext cx="1" cy="2178940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62" name="type"/>
          <p:cNvSpPr txBox="1"/>
          <p:nvPr/>
        </p:nvSpPr>
        <p:spPr>
          <a:xfrm>
            <a:off x="19023921" y="1611116"/>
            <a:ext cx="129286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type</a:t>
            </a:r>
          </a:p>
        </p:txBody>
      </p:sp>
      <p:sp>
        <p:nvSpPr>
          <p:cNvPr id="163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164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Your Turn 6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6</a:t>
            </a:r>
          </a:p>
        </p:txBody>
      </p:sp>
      <p:sp>
        <p:nvSpPr>
          <p:cNvPr id="1556" name="Write a function that counts the best exam twice and then takes the average. Use it to grade all of the students.…"/>
          <p:cNvSpPr txBox="1">
            <a:spLocks noGrp="1"/>
          </p:cNvSpPr>
          <p:nvPr>
            <p:ph type="body" idx="4294967295"/>
          </p:nvPr>
        </p:nvSpPr>
        <p:spPr>
          <a:xfrm>
            <a:off x="2815411" y="2684479"/>
            <a:ext cx="18753178" cy="8347041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Write a function that counts the best exam twice and then takes the average. Use it to grade all of the students.</a:t>
            </a:r>
          </a:p>
          <a:p>
            <a:pPr marL="0" indent="0" defTabSz="584200">
              <a:spcBef>
                <a:spcPts val="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</a:defRPr>
            </a:pPr>
            <a:r>
              <a:t>1. Write code that solves the problem for a real object</a:t>
            </a:r>
          </a:p>
          <a:p>
            <a:pPr marL="0" indent="0" defTabSz="584200">
              <a:spcBef>
                <a:spcPts val="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</a:defRPr>
            </a:pPr>
            <a:r>
              <a:t>2. Wrap the code in function(){} to save it</a:t>
            </a:r>
          </a:p>
          <a:p>
            <a:pPr marL="0" indent="0" defTabSz="584200">
              <a:spcBef>
                <a:spcPts val="0"/>
              </a:spcBef>
              <a:buSzTx/>
              <a:buNone/>
              <a:defRPr sz="6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</a:defRPr>
            </a:pPr>
            <a:r>
              <a:t>3. Add the name of the real object as the function argument</a:t>
            </a:r>
          </a:p>
        </p:txBody>
      </p:sp>
      <p:pic>
        <p:nvPicPr>
          <p:cNvPr id="1557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15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557"/>
                </p:tgtEl>
              </p:cMediaNode>
            </p:video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9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61" name="Rectangle"/>
          <p:cNvSpPr/>
          <p:nvPr/>
        </p:nvSpPr>
        <p:spPr>
          <a:xfrm>
            <a:off x="1370474" y="4757882"/>
            <a:ext cx="21643053" cy="420023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62" name="exams %&gt;%…"/>
          <p:cNvSpPr txBox="1"/>
          <p:nvPr/>
        </p:nvSpPr>
        <p:spPr>
          <a:xfrm>
            <a:off x="1625673" y="4861050"/>
            <a:ext cx="20896496" cy="399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exams %&gt;%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map_dbl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(function(x) (sum(x) + max(x)) / (length(x) + 1))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 student2   student3   student4 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72.85703   76.30779   72.12398   77.39862   80.94991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565" name="What does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8080137" y="3804509"/>
            <a:ext cx="8223726" cy="3764514"/>
          </a:xfrm>
          <a:prstGeom prst="rect">
            <a:avLst/>
          </a:prstGeom>
        </p:spPr>
        <p:txBody>
          <a:bodyPr lIns="71437" tIns="71437" rIns="71437" bIns="71437">
            <a:normAutofit fontScale="92500" lnSpcReduction="20000"/>
          </a:bodyPr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does this return?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add_1 &lt;- function(x) x + 1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add_1(1)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568" name="What does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8080137" y="3804509"/>
            <a:ext cx="8223726" cy="3764514"/>
          </a:xfrm>
          <a:prstGeom prst="rect">
            <a:avLst/>
          </a:prstGeom>
        </p:spPr>
        <p:txBody>
          <a:bodyPr lIns="71437" tIns="71437" rIns="71437" bIns="71437">
            <a:normAutofit fontScale="92500" lnSpcReduction="20000"/>
          </a:bodyPr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What does this return?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add_1 &lt;- function(x) x + 1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add_1(1)</a:t>
            </a:r>
          </a:p>
        </p:txBody>
      </p:sp>
      <p:sp>
        <p:nvSpPr>
          <p:cNvPr id="1569" name="# 2"/>
          <p:cNvSpPr txBox="1"/>
          <p:nvPr/>
        </p:nvSpPr>
        <p:spPr>
          <a:xfrm>
            <a:off x="8080137" y="7679794"/>
            <a:ext cx="8223726" cy="2231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>
            <a:lvl1pPr algn="l">
              <a:spcBef>
                <a:spcPts val="2400"/>
              </a:spcBef>
              <a:defRPr sz="60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# 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572" name="What does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7477463" y="3804509"/>
            <a:ext cx="9429073" cy="3764514"/>
          </a:xfrm>
          <a:prstGeom prst="rect">
            <a:avLst/>
          </a:prstGeom>
        </p:spPr>
        <p:txBody>
          <a:bodyPr lIns="71437" tIns="71437" rIns="71437" bIns="71437">
            <a:normAutofit fontScale="92500"/>
          </a:bodyPr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does this return?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add_2 &lt;- function(x, y) x + y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add_2(2, 3)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575" name="What does this return?…"/>
          <p:cNvSpPr txBox="1">
            <a:spLocks noGrp="1"/>
          </p:cNvSpPr>
          <p:nvPr>
            <p:ph type="body" sz="quarter" idx="4294967295"/>
          </p:nvPr>
        </p:nvSpPr>
        <p:spPr>
          <a:xfrm>
            <a:off x="7477463" y="3804509"/>
            <a:ext cx="9429073" cy="3764514"/>
          </a:xfrm>
          <a:prstGeom prst="rect">
            <a:avLst/>
          </a:prstGeom>
        </p:spPr>
        <p:txBody>
          <a:bodyPr lIns="71437" tIns="71437" rIns="71437" bIns="71437">
            <a:normAutofit fontScale="92500"/>
          </a:bodyPr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does this return?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add_2 &lt;- function(x, y) x + y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add_2(2, 3)</a:t>
            </a:r>
          </a:p>
        </p:txBody>
      </p:sp>
      <p:sp>
        <p:nvSpPr>
          <p:cNvPr id="1576" name="# 5"/>
          <p:cNvSpPr txBox="1"/>
          <p:nvPr/>
        </p:nvSpPr>
        <p:spPr>
          <a:xfrm>
            <a:off x="7477463" y="7679794"/>
            <a:ext cx="8223727" cy="2231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>
            <a:lvl1pPr algn="l">
              <a:spcBef>
                <a:spcPts val="2400"/>
              </a:spcBef>
              <a:defRPr sz="60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# 5</a:t>
            </a:r>
          </a:p>
        </p:txBody>
      </p:sp>
      <p:sp>
        <p:nvSpPr>
          <p:cNvPr id="1577" name="If functions can take two arguments, how can you pass two lists as the arguments?"/>
          <p:cNvSpPr txBox="1"/>
          <p:nvPr/>
        </p:nvSpPr>
        <p:spPr>
          <a:xfrm>
            <a:off x="5033947" y="9447087"/>
            <a:ext cx="14316106" cy="3764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>
            <a:lvl1pPr algn="l">
              <a:spcBef>
                <a:spcPts val="2400"/>
              </a:spcBef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If functions can take two arguments, how can you pass two lists as the arguments?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7" grpId="1" animBg="1" advAuto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9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8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81" name="map2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map2()</a:t>
            </a:r>
          </a:p>
        </p:txBody>
      </p:sp>
      <p:sp>
        <p:nvSpPr>
          <p:cNvPr id="1582" name="Applies a function to every element of two lists.…"/>
          <p:cNvSpPr txBox="1"/>
          <p:nvPr/>
        </p:nvSpPr>
        <p:spPr>
          <a:xfrm>
            <a:off x="4743372" y="3517199"/>
            <a:ext cx="15094053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Applies a function to every element of two lists. 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Returns the results as a list.</a:t>
            </a:r>
          </a:p>
        </p:txBody>
      </p:sp>
      <p:sp>
        <p:nvSpPr>
          <p:cNvPr id="1583" name="Rectangle"/>
          <p:cNvSpPr/>
          <p:nvPr/>
        </p:nvSpPr>
        <p:spPr>
          <a:xfrm>
            <a:off x="4749722" y="5591857"/>
            <a:ext cx="15261618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84" name="map2(.x, .y, .f, …)"/>
          <p:cNvSpPr txBox="1"/>
          <p:nvPr/>
        </p:nvSpPr>
        <p:spPr>
          <a:xfrm>
            <a:off x="4893278" y="5961834"/>
            <a:ext cx="14605274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map2(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.x, .y, .f, …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585" name="A list of elements to pass to the second argument of .f"/>
          <p:cNvSpPr/>
          <p:nvPr/>
        </p:nvSpPr>
        <p:spPr>
          <a:xfrm>
            <a:off x="10649401" y="8344415"/>
            <a:ext cx="6932217" cy="3096415"/>
          </a:xfrm>
          <a:prstGeom prst="wedgeRoundRectCallout">
            <a:avLst>
              <a:gd name="adj1" fmla="val -76177"/>
              <a:gd name="adj2" fmla="val -97994"/>
              <a:gd name="adj3" fmla="val 16667"/>
            </a:avLst>
          </a:pr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A list of elements to pass to the second argument of .f</a:t>
            </a:r>
          </a:p>
        </p:txBody>
      </p:sp>
      <p:sp>
        <p:nvSpPr>
          <p:cNvPr id="1586" name="A list of elements to pass to the first argument of .f"/>
          <p:cNvSpPr/>
          <p:nvPr/>
        </p:nvSpPr>
        <p:spPr>
          <a:xfrm>
            <a:off x="4743372" y="8344415"/>
            <a:ext cx="5334906" cy="3096414"/>
          </a:xfrm>
          <a:prstGeom prst="wedgeRoundRectCallout">
            <a:avLst>
              <a:gd name="adj1" fmla="val -4145"/>
              <a:gd name="adj2" fmla="val -102488"/>
              <a:gd name="adj3" fmla="val 16667"/>
            </a:avLst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A list of elements to pass to the first argument of .f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8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90" name="map2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map2()</a:t>
            </a:r>
          </a:p>
        </p:txBody>
      </p:sp>
      <p:grpSp>
        <p:nvGrpSpPr>
          <p:cNvPr id="1621" name="Group"/>
          <p:cNvGrpSpPr/>
          <p:nvPr/>
        </p:nvGrpSpPr>
        <p:grpSpPr>
          <a:xfrm>
            <a:off x="388123" y="3939432"/>
            <a:ext cx="23438001" cy="5792169"/>
            <a:chOff x="-118444" y="0"/>
            <a:chExt cx="23438000" cy="5792168"/>
          </a:xfrm>
        </p:grpSpPr>
        <p:graphicFrame>
          <p:nvGraphicFramePr>
            <p:cNvPr id="1591" name="Table"/>
            <p:cNvGraphicFramePr/>
            <p:nvPr/>
          </p:nvGraphicFramePr>
          <p:xfrm>
            <a:off x="2109355" y="92955"/>
            <a:ext cx="2602990" cy="565733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exams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sp>
          <p:nvSpPr>
            <p:cNvPr id="1592" name="map2("/>
            <p:cNvSpPr txBox="1"/>
            <p:nvPr/>
          </p:nvSpPr>
          <p:spPr>
            <a:xfrm>
              <a:off x="-118444" y="55371"/>
              <a:ext cx="2372444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map2(</a:t>
              </a:r>
            </a:p>
          </p:txBody>
        </p:sp>
        <p:sp>
          <p:nvSpPr>
            <p:cNvPr id="1593" name=", fun, …)"/>
            <p:cNvSpPr txBox="1"/>
            <p:nvPr/>
          </p:nvSpPr>
          <p:spPr>
            <a:xfrm>
              <a:off x="6732404" y="16577"/>
              <a:ext cx="4154983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 fun, …)</a:t>
              </a:r>
            </a:p>
          </p:txBody>
        </p:sp>
        <p:sp>
          <p:nvSpPr>
            <p:cNvPr id="1594" name="Arrow"/>
            <p:cNvSpPr/>
            <p:nvPr/>
          </p:nvSpPr>
          <p:spPr>
            <a:xfrm>
              <a:off x="8560672" y="2891768"/>
              <a:ext cx="1536701" cy="901710"/>
            </a:xfrm>
            <a:prstGeom prst="rightArrow">
              <a:avLst>
                <a:gd name="adj1" fmla="val 47256"/>
                <a:gd name="adj2" fmla="val 91055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chemeClr val="accent1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5" name="Arrow"/>
            <p:cNvSpPr/>
            <p:nvPr/>
          </p:nvSpPr>
          <p:spPr>
            <a:xfrm>
              <a:off x="18884769" y="2650316"/>
              <a:ext cx="1536701" cy="901710"/>
            </a:xfrm>
            <a:prstGeom prst="rightArrow">
              <a:avLst>
                <a:gd name="adj1" fmla="val 47256"/>
                <a:gd name="adj2" fmla="val 91055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chemeClr val="accent1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aphicFrame>
          <p:nvGraphicFramePr>
            <p:cNvPr id="1596" name="Table"/>
            <p:cNvGraphicFramePr/>
            <p:nvPr/>
          </p:nvGraphicFramePr>
          <p:xfrm>
            <a:off x="4913189" y="88357"/>
            <a:ext cx="2602990" cy="565733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extra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sp>
          <p:nvSpPr>
            <p:cNvPr id="1597" name=","/>
            <p:cNvSpPr txBox="1"/>
            <p:nvPr/>
          </p:nvSpPr>
          <p:spPr>
            <a:xfrm>
              <a:off x="4613889" y="0"/>
              <a:ext cx="338990" cy="10699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,</a:t>
              </a:r>
            </a:p>
          </p:txBody>
        </p:sp>
        <p:graphicFrame>
          <p:nvGraphicFramePr>
            <p:cNvPr id="1598" name="Table"/>
            <p:cNvGraphicFramePr/>
            <p:nvPr/>
          </p:nvGraphicFramePr>
          <p:xfrm>
            <a:off x="11941806" y="134835"/>
            <a:ext cx="2602990" cy="565733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exams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graphicFrame>
          <p:nvGraphicFramePr>
            <p:cNvPr id="1599" name="Table"/>
            <p:cNvGraphicFramePr/>
            <p:nvPr/>
          </p:nvGraphicFramePr>
          <p:xfrm>
            <a:off x="14745641" y="130238"/>
            <a:ext cx="2602990" cy="565733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extra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grpSp>
          <p:nvGrpSpPr>
            <p:cNvPr id="1603" name="Group"/>
            <p:cNvGrpSpPr/>
            <p:nvPr/>
          </p:nvGrpSpPr>
          <p:grpSpPr>
            <a:xfrm>
              <a:off x="10315365" y="935878"/>
              <a:ext cx="8610414" cy="1069977"/>
              <a:chOff x="-264663" y="0"/>
              <a:chExt cx="8610412" cy="1069976"/>
            </a:xfrm>
          </p:grpSpPr>
          <p:sp>
            <p:nvSpPr>
              <p:cNvPr id="1600" name=","/>
              <p:cNvSpPr txBox="1"/>
              <p:nvPr/>
            </p:nvSpPr>
            <p:spPr>
              <a:xfrm>
                <a:off x="3895695" y="0"/>
                <a:ext cx="338990" cy="10699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,</a:t>
                </a:r>
              </a:p>
            </p:txBody>
          </p:sp>
          <p:sp>
            <p:nvSpPr>
              <p:cNvPr id="1601" name="fun("/>
              <p:cNvSpPr txBox="1"/>
              <p:nvPr/>
            </p:nvSpPr>
            <p:spPr>
              <a:xfrm>
                <a:off x="-264663" y="16578"/>
                <a:ext cx="1926810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fun(</a:t>
                </a:r>
              </a:p>
            </p:txBody>
          </p:sp>
          <p:sp>
            <p:nvSpPr>
              <p:cNvPr id="1602" name=", …)"/>
              <p:cNvSpPr txBox="1"/>
              <p:nvPr/>
            </p:nvSpPr>
            <p:spPr>
              <a:xfrm>
                <a:off x="6418940" y="16578"/>
                <a:ext cx="1926809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  <p:grpSp>
          <p:nvGrpSpPr>
            <p:cNvPr id="1607" name="Group"/>
            <p:cNvGrpSpPr/>
            <p:nvPr/>
          </p:nvGrpSpPr>
          <p:grpSpPr>
            <a:xfrm>
              <a:off x="10315365" y="1871757"/>
              <a:ext cx="8610414" cy="1069977"/>
              <a:chOff x="-264663" y="0"/>
              <a:chExt cx="8610412" cy="1069976"/>
            </a:xfrm>
          </p:grpSpPr>
          <p:sp>
            <p:nvSpPr>
              <p:cNvPr id="1604" name=","/>
              <p:cNvSpPr txBox="1"/>
              <p:nvPr/>
            </p:nvSpPr>
            <p:spPr>
              <a:xfrm>
                <a:off x="3895695" y="0"/>
                <a:ext cx="338990" cy="10699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,</a:t>
                </a:r>
              </a:p>
            </p:txBody>
          </p:sp>
          <p:sp>
            <p:nvSpPr>
              <p:cNvPr id="1605" name="fun("/>
              <p:cNvSpPr txBox="1"/>
              <p:nvPr/>
            </p:nvSpPr>
            <p:spPr>
              <a:xfrm>
                <a:off x="-264663" y="16578"/>
                <a:ext cx="1926810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fun(</a:t>
                </a:r>
              </a:p>
            </p:txBody>
          </p:sp>
          <p:sp>
            <p:nvSpPr>
              <p:cNvPr id="1606" name=", …)"/>
              <p:cNvSpPr txBox="1"/>
              <p:nvPr/>
            </p:nvSpPr>
            <p:spPr>
              <a:xfrm>
                <a:off x="6418940" y="16578"/>
                <a:ext cx="1926809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  <p:grpSp>
          <p:nvGrpSpPr>
            <p:cNvPr id="1611" name="Group"/>
            <p:cNvGrpSpPr/>
            <p:nvPr/>
          </p:nvGrpSpPr>
          <p:grpSpPr>
            <a:xfrm>
              <a:off x="10315364" y="2756835"/>
              <a:ext cx="8632164" cy="1154999"/>
              <a:chOff x="-286413" y="0"/>
              <a:chExt cx="8632162" cy="1154998"/>
            </a:xfrm>
          </p:grpSpPr>
          <p:sp>
            <p:nvSpPr>
              <p:cNvPr id="1608" name=","/>
              <p:cNvSpPr txBox="1"/>
              <p:nvPr/>
            </p:nvSpPr>
            <p:spPr>
              <a:xfrm>
                <a:off x="3895695" y="0"/>
                <a:ext cx="338990" cy="10699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,</a:t>
                </a:r>
              </a:p>
            </p:txBody>
          </p:sp>
          <p:sp>
            <p:nvSpPr>
              <p:cNvPr id="1609" name="fun("/>
              <p:cNvSpPr txBox="1"/>
              <p:nvPr/>
            </p:nvSpPr>
            <p:spPr>
              <a:xfrm>
                <a:off x="-286413" y="118178"/>
                <a:ext cx="1926810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fun(</a:t>
                </a:r>
              </a:p>
            </p:txBody>
          </p:sp>
          <p:sp>
            <p:nvSpPr>
              <p:cNvPr id="1610" name=", …)"/>
              <p:cNvSpPr txBox="1"/>
              <p:nvPr/>
            </p:nvSpPr>
            <p:spPr>
              <a:xfrm>
                <a:off x="6418940" y="16578"/>
                <a:ext cx="1926809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  <p:grpSp>
          <p:nvGrpSpPr>
            <p:cNvPr id="1615" name="Group"/>
            <p:cNvGrpSpPr/>
            <p:nvPr/>
          </p:nvGrpSpPr>
          <p:grpSpPr>
            <a:xfrm>
              <a:off x="10315365" y="3743513"/>
              <a:ext cx="8610414" cy="1069977"/>
              <a:chOff x="-264663" y="0"/>
              <a:chExt cx="8610412" cy="1069976"/>
            </a:xfrm>
          </p:grpSpPr>
          <p:sp>
            <p:nvSpPr>
              <p:cNvPr id="1612" name=","/>
              <p:cNvSpPr txBox="1"/>
              <p:nvPr/>
            </p:nvSpPr>
            <p:spPr>
              <a:xfrm>
                <a:off x="3895695" y="0"/>
                <a:ext cx="338990" cy="10699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,</a:t>
                </a:r>
              </a:p>
            </p:txBody>
          </p:sp>
          <p:sp>
            <p:nvSpPr>
              <p:cNvPr id="1613" name="fun("/>
              <p:cNvSpPr txBox="1"/>
              <p:nvPr/>
            </p:nvSpPr>
            <p:spPr>
              <a:xfrm>
                <a:off x="-264663" y="16578"/>
                <a:ext cx="1926810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fun(</a:t>
                </a:r>
              </a:p>
            </p:txBody>
          </p:sp>
          <p:sp>
            <p:nvSpPr>
              <p:cNvPr id="1614" name=", …)"/>
              <p:cNvSpPr txBox="1"/>
              <p:nvPr/>
            </p:nvSpPr>
            <p:spPr>
              <a:xfrm>
                <a:off x="6418940" y="16578"/>
                <a:ext cx="1926809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  <p:grpSp>
          <p:nvGrpSpPr>
            <p:cNvPr id="1619" name="Group"/>
            <p:cNvGrpSpPr/>
            <p:nvPr/>
          </p:nvGrpSpPr>
          <p:grpSpPr>
            <a:xfrm>
              <a:off x="10315365" y="4679391"/>
              <a:ext cx="8610414" cy="1069977"/>
              <a:chOff x="-264663" y="0"/>
              <a:chExt cx="8610412" cy="1069976"/>
            </a:xfrm>
          </p:grpSpPr>
          <p:sp>
            <p:nvSpPr>
              <p:cNvPr id="1616" name=","/>
              <p:cNvSpPr txBox="1"/>
              <p:nvPr/>
            </p:nvSpPr>
            <p:spPr>
              <a:xfrm>
                <a:off x="3895695" y="0"/>
                <a:ext cx="338990" cy="10699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,</a:t>
                </a:r>
              </a:p>
            </p:txBody>
          </p:sp>
          <p:sp>
            <p:nvSpPr>
              <p:cNvPr id="1617" name="fun("/>
              <p:cNvSpPr txBox="1"/>
              <p:nvPr/>
            </p:nvSpPr>
            <p:spPr>
              <a:xfrm>
                <a:off x="-264663" y="16578"/>
                <a:ext cx="1926810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fun(</a:t>
                </a:r>
              </a:p>
            </p:txBody>
          </p:sp>
          <p:sp>
            <p:nvSpPr>
              <p:cNvPr id="1618" name=", …)"/>
              <p:cNvSpPr txBox="1"/>
              <p:nvPr/>
            </p:nvSpPr>
            <p:spPr>
              <a:xfrm>
                <a:off x="6418940" y="16578"/>
                <a:ext cx="1926809" cy="10368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>
                  <a:defRPr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rPr>
                    <a:latin typeface="Courier New" panose="02070309020205020404" pitchFamily="49" charset="0"/>
                    <a:cs typeface="Courier New" panose="02070309020205020404" pitchFamily="49" charset="0"/>
                  </a:rPr>
                  <a:t>, …)</a:t>
                </a:r>
              </a:p>
            </p:txBody>
          </p:sp>
        </p:grpSp>
        <p:graphicFrame>
          <p:nvGraphicFramePr>
            <p:cNvPr id="1620" name="Table"/>
            <p:cNvGraphicFramePr/>
            <p:nvPr/>
          </p:nvGraphicFramePr>
          <p:xfrm>
            <a:off x="20716566" y="134835"/>
            <a:ext cx="2602990" cy="565733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list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result1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result2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result3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result4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result5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3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25" name="map functions"/>
          <p:cNvSpPr txBox="1"/>
          <p:nvPr/>
        </p:nvSpPr>
        <p:spPr>
          <a:xfrm>
            <a:off x="4007752" y="1483892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map functions</a:t>
            </a:r>
          </a:p>
        </p:txBody>
      </p:sp>
      <p:graphicFrame>
        <p:nvGraphicFramePr>
          <p:cNvPr id="1626" name="Table"/>
          <p:cNvGraphicFramePr/>
          <p:nvPr/>
        </p:nvGraphicFramePr>
        <p:xfrm>
          <a:off x="5780174" y="4733373"/>
          <a:ext cx="12823650" cy="7188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38515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578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1142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single list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two lists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returns results as 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list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map_chr()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map2_chr()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character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map_dbl()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map2_dbl()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double vector (numeric)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map_int()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map2_int()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integer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map_lgl()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map2_lgl()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logical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map_df()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map2_df()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 frame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2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30" name="Toy data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Toy data</a:t>
            </a:r>
          </a:p>
        </p:txBody>
      </p:sp>
      <p:sp>
        <p:nvSpPr>
          <p:cNvPr id="1631" name="Suppose we have extra credit for the five students…"/>
          <p:cNvSpPr txBox="1"/>
          <p:nvPr/>
        </p:nvSpPr>
        <p:spPr>
          <a:xfrm>
            <a:off x="4128498" y="1710831"/>
            <a:ext cx="16127004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Suppose we have extra credit for the five students…</a:t>
            </a:r>
          </a:p>
        </p:txBody>
      </p:sp>
      <p:pic>
        <p:nvPicPr>
          <p:cNvPr id="1632" name="Screen Shot 2017-07-21 at 3.22.19 PM.png" descr="Screen Shot 2017-07-21 at 3.22.19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23614" y="3590441"/>
            <a:ext cx="8356601" cy="97155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ffectLst>
            <a:outerShdw blurRad="1651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633" name="Shape"/>
          <p:cNvSpPr/>
          <p:nvPr/>
        </p:nvSpPr>
        <p:spPr>
          <a:xfrm>
            <a:off x="5074529" y="5654571"/>
            <a:ext cx="16077562" cy="3584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9613"/>
                </a:moveTo>
                <a:lnTo>
                  <a:pt x="2951" y="0"/>
                </a:lnTo>
                <a:lnTo>
                  <a:pt x="21600" y="7528"/>
                </a:lnTo>
                <a:lnTo>
                  <a:pt x="5883" y="21582"/>
                </a:lnTo>
                <a:lnTo>
                  <a:pt x="14" y="21600"/>
                </a:lnTo>
                <a:lnTo>
                  <a:pt x="0" y="19613"/>
                </a:lnTo>
                <a:close/>
              </a:path>
            </a:pathLst>
          </a:custGeom>
          <a:solidFill>
            <a:srgbClr val="000000">
              <a:alpha val="33169"/>
            </a:srgbClr>
          </a:solidFill>
          <a:ln w="254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34" name="Rectangle"/>
          <p:cNvSpPr/>
          <p:nvPr/>
        </p:nvSpPr>
        <p:spPr>
          <a:xfrm>
            <a:off x="5081488" y="8903705"/>
            <a:ext cx="4370589" cy="335167"/>
          </a:xfrm>
          <a:prstGeom prst="rect">
            <a:avLst/>
          </a:prstGeom>
          <a:solidFill>
            <a:srgbClr val="000000">
              <a:alpha val="13932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635" name="Screen Shot 2017-07-21 at 3.22.19 PM.png" descr="Screen Shot 2017-07-21 at 3.22.19 PM.png"/>
          <p:cNvPicPr>
            <a:picLocks noChangeAspect="1"/>
          </p:cNvPicPr>
          <p:nvPr/>
        </p:nvPicPr>
        <p:blipFill>
          <a:blip r:embed="rId4">
            <a:extLst/>
          </a:blip>
          <a:srcRect l="8275" t="54393" r="37200" b="41590"/>
          <a:stretch>
            <a:fillRect/>
          </a:stretch>
        </p:blipFill>
        <p:spPr>
          <a:xfrm>
            <a:off x="7266898" y="5692028"/>
            <a:ext cx="13864412" cy="1187259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ffectLst>
            <a:outerShdw blurRad="165100" dist="63500" dir="5400000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"/>
          <p:cNvGrpSpPr/>
          <p:nvPr/>
        </p:nvGrpSpPr>
        <p:grpSpPr>
          <a:xfrm>
            <a:off x="8535737" y="959687"/>
            <a:ext cx="9217145" cy="2191749"/>
            <a:chOff x="0" y="0"/>
            <a:chExt cx="9217143" cy="2191747"/>
          </a:xfrm>
        </p:grpSpPr>
        <p:sp>
          <p:nvSpPr>
            <p:cNvPr id="167" name="Rectangle"/>
            <p:cNvSpPr/>
            <p:nvPr/>
          </p:nvSpPr>
          <p:spPr>
            <a:xfrm>
              <a:off x="0" y="12808"/>
              <a:ext cx="9217144" cy="2153540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8" name="Line"/>
            <p:cNvSpPr/>
            <p:nvPr/>
          </p:nvSpPr>
          <p:spPr>
            <a:xfrm flipV="1">
              <a:off x="3081091" y="0"/>
              <a:ext cx="1" cy="2178939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9" name="Line"/>
            <p:cNvSpPr/>
            <p:nvPr/>
          </p:nvSpPr>
          <p:spPr>
            <a:xfrm flipV="1">
              <a:off x="6129634" y="12808"/>
              <a:ext cx="1" cy="2178940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0" name="&quot;one&quot;"/>
            <p:cNvSpPr txBox="1"/>
            <p:nvPr/>
          </p:nvSpPr>
          <p:spPr>
            <a:xfrm>
              <a:off x="10129" y="651428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"one"</a:t>
              </a:r>
            </a:p>
          </p:txBody>
        </p:sp>
        <p:sp>
          <p:nvSpPr>
            <p:cNvPr id="171" name="&quot;two&quot;"/>
            <p:cNvSpPr txBox="1"/>
            <p:nvPr/>
          </p:nvSpPr>
          <p:spPr>
            <a:xfrm>
              <a:off x="3095516" y="651428"/>
              <a:ext cx="3026110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"two"</a:t>
              </a:r>
            </a:p>
          </p:txBody>
        </p:sp>
        <p:sp>
          <p:nvSpPr>
            <p:cNvPr id="172" name="&quot;three&quot;"/>
            <p:cNvSpPr txBox="1"/>
            <p:nvPr/>
          </p:nvSpPr>
          <p:spPr>
            <a:xfrm>
              <a:off x="6129633" y="651428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"three"</a:t>
              </a:r>
            </a:p>
          </p:txBody>
        </p:sp>
      </p:grpSp>
      <p:sp>
        <p:nvSpPr>
          <p:cNvPr id="174" name="character"/>
          <p:cNvSpPr txBox="1"/>
          <p:nvPr/>
        </p:nvSpPr>
        <p:spPr>
          <a:xfrm>
            <a:off x="18360981" y="1598415"/>
            <a:ext cx="261874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character</a:t>
            </a:r>
          </a:p>
        </p:txBody>
      </p:sp>
      <p:sp>
        <p:nvSpPr>
          <p:cNvPr id="175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176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Your Turn 7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7</a:t>
            </a:r>
          </a:p>
        </p:txBody>
      </p:sp>
      <p:sp>
        <p:nvSpPr>
          <p:cNvPr id="1638" name="Compute a final grade for each student, where the final grade is the average test score plus any extra credit assigned to the student. Return the results as a double (i.e. numeric) vector."/>
          <p:cNvSpPr txBox="1">
            <a:spLocks noGrp="1"/>
          </p:cNvSpPr>
          <p:nvPr>
            <p:ph type="body" sz="half" idx="4294967295"/>
          </p:nvPr>
        </p:nvSpPr>
        <p:spPr>
          <a:xfrm>
            <a:off x="1445226" y="3240423"/>
            <a:ext cx="21493548" cy="4158582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Compute a final grade for each student, where the final grade is the average test score plus any extra credit assigned to the student. Return the results as a double (i.e. numeric) vector.</a:t>
            </a:r>
          </a:p>
        </p:txBody>
      </p:sp>
      <p:pic>
        <p:nvPicPr>
          <p:cNvPr id="1639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16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39"/>
                </p:tgtEl>
              </p:cMediaNode>
            </p:video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4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43" name="The grades with extra credit…"/>
          <p:cNvSpPr txBox="1"/>
          <p:nvPr/>
        </p:nvSpPr>
        <p:spPr>
          <a:xfrm>
            <a:off x="2652596" y="1442632"/>
            <a:ext cx="19078808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The grades with extra credit…</a:t>
            </a:r>
          </a:p>
        </p:txBody>
      </p:sp>
      <p:sp>
        <p:nvSpPr>
          <p:cNvPr id="1644" name="Rectangle"/>
          <p:cNvSpPr/>
          <p:nvPr/>
        </p:nvSpPr>
        <p:spPr>
          <a:xfrm>
            <a:off x="2739554" y="3194857"/>
            <a:ext cx="18904892" cy="210941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45" name="exams %&gt;%…"/>
          <p:cNvSpPr txBox="1"/>
          <p:nvPr/>
        </p:nvSpPr>
        <p:spPr>
          <a:xfrm>
            <a:off x="2893154" y="3298025"/>
            <a:ext cx="18719192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78358">
              <a:spcBef>
                <a:spcPts val="1400"/>
              </a:spcBef>
              <a:defRPr sz="4653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exams %&gt;% </a:t>
            </a:r>
          </a:p>
          <a:p>
            <a:pPr algn="l" defTabSz="578358">
              <a:spcBef>
                <a:spcPts val="1400"/>
              </a:spcBef>
              <a:defRPr sz="4653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map2_dbl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extra_credit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function(x, y) mean(x) + 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646" name="## student1  student2  student3  student4  student5…"/>
          <p:cNvSpPr txBox="1"/>
          <p:nvPr/>
        </p:nvSpPr>
        <p:spPr>
          <a:xfrm>
            <a:off x="2736399" y="5438404"/>
            <a:ext cx="18911202" cy="2481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student1  student2  student3  student4  student5 </a:t>
            </a:r>
          </a:p>
          <a:p>
            <a:pPr algn="l">
              <a:spcBef>
                <a:spcPts val="1500"/>
              </a:spcBef>
              <a:defRPr sz="47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71.4      74.6      80.2      85.1      94.1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Other mapping functions"/>
          <p:cNvSpPr txBox="1"/>
          <p:nvPr/>
        </p:nvSpPr>
        <p:spPr>
          <a:xfrm>
            <a:off x="2628899" y="343535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Other mapping functions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0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5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52" name="pmap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pmap()</a:t>
            </a:r>
          </a:p>
        </p:txBody>
      </p:sp>
      <p:sp>
        <p:nvSpPr>
          <p:cNvPr id="1653" name="Arrow"/>
          <p:cNvSpPr/>
          <p:nvPr/>
        </p:nvSpPr>
        <p:spPr>
          <a:xfrm rot="21600000">
            <a:off x="11815426" y="8268170"/>
            <a:ext cx="1536701" cy="901710"/>
          </a:xfrm>
          <a:prstGeom prst="rightArrow">
            <a:avLst>
              <a:gd name="adj1" fmla="val 47256"/>
              <a:gd name="adj2" fmla="val 91055"/>
            </a:avLst>
          </a:prstGeom>
          <a:solidFill>
            <a:srgbClr val="A6AAA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chemeClr val="accent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661" name="Group"/>
          <p:cNvGrpSpPr/>
          <p:nvPr/>
        </p:nvGrpSpPr>
        <p:grpSpPr>
          <a:xfrm>
            <a:off x="-142989" y="5913983"/>
            <a:ext cx="14905289" cy="5750289"/>
            <a:chOff x="-148549" y="0"/>
            <a:chExt cx="14905287" cy="5750287"/>
          </a:xfrm>
        </p:grpSpPr>
        <p:graphicFrame>
          <p:nvGraphicFramePr>
            <p:cNvPr id="1654" name="Table"/>
            <p:cNvGraphicFramePr/>
            <p:nvPr/>
          </p:nvGraphicFramePr>
          <p:xfrm>
            <a:off x="8871084" y="89900"/>
            <a:ext cx="2602990" cy="5657332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more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sp>
          <p:nvSpPr>
            <p:cNvPr id="1655" name=","/>
            <p:cNvSpPr txBox="1"/>
            <p:nvPr/>
          </p:nvSpPr>
          <p:spPr>
            <a:xfrm>
              <a:off x="8621304" y="0"/>
              <a:ext cx="338989" cy="10699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,</a:t>
              </a:r>
            </a:p>
          </p:txBody>
        </p:sp>
        <p:graphicFrame>
          <p:nvGraphicFramePr>
            <p:cNvPr id="1656" name="Table"/>
            <p:cNvGraphicFramePr/>
            <p:nvPr/>
          </p:nvGraphicFramePr>
          <p:xfrm>
            <a:off x="3295167" y="92955"/>
            <a:ext cx="2602990" cy="5657332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exams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sp>
          <p:nvSpPr>
            <p:cNvPr id="1657" name="pmap(list("/>
            <p:cNvSpPr txBox="1"/>
            <p:nvPr/>
          </p:nvSpPr>
          <p:spPr>
            <a:xfrm>
              <a:off x="-148549" y="116926"/>
              <a:ext cx="3991476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pmap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dirty="0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list(</a:t>
              </a:r>
            </a:p>
          </p:txBody>
        </p:sp>
        <p:sp>
          <p:nvSpPr>
            <p:cNvPr id="1658" name="), fun, …)"/>
            <p:cNvSpPr txBox="1"/>
            <p:nvPr/>
          </p:nvSpPr>
          <p:spPr>
            <a:xfrm>
              <a:off x="10765262" y="78131"/>
              <a:ext cx="3991476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fun, …)</a:t>
              </a:r>
            </a:p>
          </p:txBody>
        </p:sp>
        <p:graphicFrame>
          <p:nvGraphicFramePr>
            <p:cNvPr id="1659" name="Table"/>
            <p:cNvGraphicFramePr/>
            <p:nvPr/>
          </p:nvGraphicFramePr>
          <p:xfrm>
            <a:off x="6099000" y="88357"/>
            <a:ext cx="2602990" cy="5657332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extra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sp>
          <p:nvSpPr>
            <p:cNvPr id="1660" name=","/>
            <p:cNvSpPr txBox="1"/>
            <p:nvPr/>
          </p:nvSpPr>
          <p:spPr>
            <a:xfrm>
              <a:off x="5799701" y="0"/>
              <a:ext cx="338989" cy="10699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,</a:t>
              </a:r>
            </a:p>
          </p:txBody>
        </p:sp>
      </p:grpSp>
      <p:grpSp>
        <p:nvGrpSpPr>
          <p:cNvPr id="1685" name="Group"/>
          <p:cNvGrpSpPr/>
          <p:nvPr/>
        </p:nvGrpSpPr>
        <p:grpSpPr>
          <a:xfrm>
            <a:off x="13435214" y="5983555"/>
            <a:ext cx="10953906" cy="5661946"/>
            <a:chOff x="-66635" y="50800"/>
            <a:chExt cx="10953904" cy="5661945"/>
          </a:xfrm>
        </p:grpSpPr>
        <p:graphicFrame>
          <p:nvGraphicFramePr>
            <p:cNvPr id="1662" name="Table"/>
            <p:cNvGraphicFramePr/>
            <p:nvPr/>
          </p:nvGraphicFramePr>
          <p:xfrm>
            <a:off x="1361778" y="55397"/>
            <a:ext cx="2602990" cy="565733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exams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$student5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graphicFrame>
          <p:nvGraphicFramePr>
            <p:cNvPr id="1663" name="Table"/>
            <p:cNvGraphicFramePr/>
            <p:nvPr/>
          </p:nvGraphicFramePr>
          <p:xfrm>
            <a:off x="4165613" y="50800"/>
            <a:ext cx="2602990" cy="565733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extra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$extra5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sp>
          <p:nvSpPr>
            <p:cNvPr id="1664" name=","/>
            <p:cNvSpPr txBox="1"/>
            <p:nvPr/>
          </p:nvSpPr>
          <p:spPr>
            <a:xfrm>
              <a:off x="3770238" y="873017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  <p:sp>
          <p:nvSpPr>
            <p:cNvPr id="1665" name="fun("/>
            <p:cNvSpPr txBox="1"/>
            <p:nvPr/>
          </p:nvSpPr>
          <p:spPr>
            <a:xfrm>
              <a:off x="-66634" y="934572"/>
              <a:ext cx="1683153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fun(</a:t>
              </a:r>
            </a:p>
          </p:txBody>
        </p:sp>
        <p:sp>
          <p:nvSpPr>
            <p:cNvPr id="1666" name=", …)"/>
            <p:cNvSpPr txBox="1"/>
            <p:nvPr/>
          </p:nvSpPr>
          <p:spPr>
            <a:xfrm>
              <a:off x="9182368" y="934572"/>
              <a:ext cx="1683152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 …)</a:t>
              </a:r>
            </a:p>
          </p:txBody>
        </p:sp>
        <p:sp>
          <p:nvSpPr>
            <p:cNvPr id="1667" name=","/>
            <p:cNvSpPr txBox="1"/>
            <p:nvPr/>
          </p:nvSpPr>
          <p:spPr>
            <a:xfrm>
              <a:off x="3770238" y="1808895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  <p:sp>
          <p:nvSpPr>
            <p:cNvPr id="1668" name="fun("/>
            <p:cNvSpPr txBox="1"/>
            <p:nvPr/>
          </p:nvSpPr>
          <p:spPr>
            <a:xfrm>
              <a:off x="-66634" y="1870450"/>
              <a:ext cx="1683153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fun(</a:t>
              </a:r>
            </a:p>
          </p:txBody>
        </p:sp>
        <p:sp>
          <p:nvSpPr>
            <p:cNvPr id="1669" name=", …)"/>
            <p:cNvSpPr txBox="1"/>
            <p:nvPr/>
          </p:nvSpPr>
          <p:spPr>
            <a:xfrm>
              <a:off x="9182368" y="1870450"/>
              <a:ext cx="1683152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 …)</a:t>
              </a:r>
            </a:p>
          </p:txBody>
        </p:sp>
        <p:sp>
          <p:nvSpPr>
            <p:cNvPr id="1670" name=","/>
            <p:cNvSpPr txBox="1"/>
            <p:nvPr/>
          </p:nvSpPr>
          <p:spPr>
            <a:xfrm>
              <a:off x="3791987" y="2693974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  <p:sp>
          <p:nvSpPr>
            <p:cNvPr id="1671" name="fun("/>
            <p:cNvSpPr txBox="1"/>
            <p:nvPr/>
          </p:nvSpPr>
          <p:spPr>
            <a:xfrm>
              <a:off x="-66635" y="2857129"/>
              <a:ext cx="1683153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fun(</a:t>
              </a:r>
            </a:p>
          </p:txBody>
        </p:sp>
        <p:sp>
          <p:nvSpPr>
            <p:cNvPr id="1672" name=", …)"/>
            <p:cNvSpPr txBox="1"/>
            <p:nvPr/>
          </p:nvSpPr>
          <p:spPr>
            <a:xfrm>
              <a:off x="9204117" y="2755529"/>
              <a:ext cx="1683152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 …)</a:t>
              </a:r>
            </a:p>
          </p:txBody>
        </p:sp>
        <p:sp>
          <p:nvSpPr>
            <p:cNvPr id="1673" name=","/>
            <p:cNvSpPr txBox="1"/>
            <p:nvPr/>
          </p:nvSpPr>
          <p:spPr>
            <a:xfrm>
              <a:off x="3770238" y="3680652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  <p:sp>
          <p:nvSpPr>
            <p:cNvPr id="1674" name="fun("/>
            <p:cNvSpPr txBox="1"/>
            <p:nvPr/>
          </p:nvSpPr>
          <p:spPr>
            <a:xfrm>
              <a:off x="-66634" y="3742207"/>
              <a:ext cx="1683153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fun(</a:t>
              </a:r>
            </a:p>
          </p:txBody>
        </p:sp>
        <p:sp>
          <p:nvSpPr>
            <p:cNvPr id="1675" name=", …)"/>
            <p:cNvSpPr txBox="1"/>
            <p:nvPr/>
          </p:nvSpPr>
          <p:spPr>
            <a:xfrm>
              <a:off x="9182368" y="3742207"/>
              <a:ext cx="1683152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 …)</a:t>
              </a:r>
            </a:p>
          </p:txBody>
        </p:sp>
        <p:sp>
          <p:nvSpPr>
            <p:cNvPr id="1676" name=","/>
            <p:cNvSpPr txBox="1"/>
            <p:nvPr/>
          </p:nvSpPr>
          <p:spPr>
            <a:xfrm>
              <a:off x="3770238" y="4616530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  <p:sp>
          <p:nvSpPr>
            <p:cNvPr id="1677" name="fun("/>
            <p:cNvSpPr txBox="1"/>
            <p:nvPr/>
          </p:nvSpPr>
          <p:spPr>
            <a:xfrm>
              <a:off x="-66634" y="4678085"/>
              <a:ext cx="1683153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fun(</a:t>
              </a:r>
            </a:p>
          </p:txBody>
        </p:sp>
        <p:sp>
          <p:nvSpPr>
            <p:cNvPr id="1678" name=", …)"/>
            <p:cNvSpPr txBox="1"/>
            <p:nvPr/>
          </p:nvSpPr>
          <p:spPr>
            <a:xfrm>
              <a:off x="9182368" y="4678085"/>
              <a:ext cx="1683152" cy="913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 …)</a:t>
              </a:r>
            </a:p>
          </p:txBody>
        </p:sp>
        <p:graphicFrame>
          <p:nvGraphicFramePr>
            <p:cNvPr id="1679" name="Table"/>
            <p:cNvGraphicFramePr/>
            <p:nvPr/>
          </p:nvGraphicFramePr>
          <p:xfrm>
            <a:off x="6907634" y="55412"/>
            <a:ext cx="2602990" cy="5657333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60299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</a:tblGrid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000" b="1">
                            <a:solidFill>
                              <a:srgbClr val="FFFFFF"/>
                            </a:solidFill>
                            <a:sym typeface="Helvetica"/>
                          </a:rPr>
                          <a:t>more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979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$more1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$more2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$more3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$more4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94288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$more5</a:t>
                        </a:r>
                      </a:p>
                    </a:txBody>
                    <a:tcPr marL="0" marR="0" marT="0" marB="0" anchor="ctr" horzOverflow="overflow">
                      <a:lnL w="63500">
                        <a:solidFill>
                          <a:srgbClr val="FFFFFF"/>
                        </a:solidFill>
                        <a:miter lim="400000"/>
                      </a:lnL>
                      <a:lnR w="63500">
                        <a:solidFill>
                          <a:srgbClr val="FFFFFF"/>
                        </a:solidFill>
                        <a:miter lim="400000"/>
                      </a:lnR>
                      <a:lnT w="63500">
                        <a:solidFill>
                          <a:srgbClr val="FFFFFF"/>
                        </a:solidFill>
                        <a:miter lim="400000"/>
                      </a:lnT>
                      <a:lnB w="635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64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</a:tbl>
            </a:graphicData>
          </a:graphic>
        </p:graphicFrame>
        <p:sp>
          <p:nvSpPr>
            <p:cNvPr id="1680" name=","/>
            <p:cNvSpPr txBox="1"/>
            <p:nvPr/>
          </p:nvSpPr>
          <p:spPr>
            <a:xfrm>
              <a:off x="6532396" y="873017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  <p:sp>
          <p:nvSpPr>
            <p:cNvPr id="1681" name=","/>
            <p:cNvSpPr txBox="1"/>
            <p:nvPr/>
          </p:nvSpPr>
          <p:spPr>
            <a:xfrm>
              <a:off x="6532396" y="1808895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  <p:sp>
          <p:nvSpPr>
            <p:cNvPr id="1682" name=","/>
            <p:cNvSpPr txBox="1"/>
            <p:nvPr/>
          </p:nvSpPr>
          <p:spPr>
            <a:xfrm>
              <a:off x="6556399" y="2795574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  <p:sp>
          <p:nvSpPr>
            <p:cNvPr id="1683" name=","/>
            <p:cNvSpPr txBox="1"/>
            <p:nvPr/>
          </p:nvSpPr>
          <p:spPr>
            <a:xfrm>
              <a:off x="6534435" y="3731452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  <p:sp>
          <p:nvSpPr>
            <p:cNvPr id="1684" name=","/>
            <p:cNvSpPr txBox="1"/>
            <p:nvPr/>
          </p:nvSpPr>
          <p:spPr>
            <a:xfrm>
              <a:off x="6532396" y="4641930"/>
              <a:ext cx="589905" cy="1036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>
                  <a:latin typeface="Courier New" panose="02070309020205020404" pitchFamily="49" charset="0"/>
                  <a:cs typeface="Courier New" panose="02070309020205020404" pitchFamily="49" charset="0"/>
                </a:rPr>
                <a:t>,</a:t>
              </a:r>
            </a:p>
          </p:txBody>
        </p:sp>
      </p:grpSp>
      <p:sp>
        <p:nvSpPr>
          <p:cNvPr id="1686" name="Map over three or more lists. Put the lists into a list of list whose names match argument names in the function."/>
          <p:cNvSpPr txBox="1"/>
          <p:nvPr/>
        </p:nvSpPr>
        <p:spPr>
          <a:xfrm>
            <a:off x="3526061" y="3363023"/>
            <a:ext cx="17331878" cy="21221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85000" lnSpcReduction="1000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Map over three or more lists. Put the lists into a list of list whose names match argument names in the function.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8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90" name="walk(), walk_2(), and pwalk()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walk(), walk_2(), and pwalk()</a:t>
            </a:r>
          </a:p>
        </p:txBody>
      </p:sp>
      <p:sp>
        <p:nvSpPr>
          <p:cNvPr id="1691" name="Versions of map(), map2(), and pmap() that do not return results. These are for triggering side effects (like writing files or saving graphs)."/>
          <p:cNvSpPr txBox="1"/>
          <p:nvPr/>
        </p:nvSpPr>
        <p:spPr>
          <a:xfrm>
            <a:off x="3526061" y="3597807"/>
            <a:ext cx="17331878" cy="348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Versions of map(), map2(), and pmap() that do not return results. These are for triggering side effects (like writing files or saving graphs).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3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9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95" name="map and walk functions"/>
          <p:cNvSpPr txBox="1"/>
          <p:nvPr/>
        </p:nvSpPr>
        <p:spPr>
          <a:xfrm>
            <a:off x="4007752" y="1483892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map and walk functions</a:t>
            </a:r>
          </a:p>
        </p:txBody>
      </p:sp>
      <p:graphicFrame>
        <p:nvGraphicFramePr>
          <p:cNvPr id="1696" name="Table"/>
          <p:cNvGraphicFramePr/>
          <p:nvPr/>
        </p:nvGraphicFramePr>
        <p:xfrm>
          <a:off x="4355823" y="4451244"/>
          <a:ext cx="15672352" cy="81407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9608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2024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0704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1842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single list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two lists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 lists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returns results as 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pmap()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list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map_chr()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map2_chr()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pmap_chr()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character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map_dbl()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map2_dbl()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pmap_dbl()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double vector (numeric)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map_int()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map2_int()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pmap_int()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integer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map_lgl()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map2_lgl()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pmap_lgl()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logical vector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map_df()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map2_df()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pmap_df()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 frame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walk()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walk2()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pwalk()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chemeClr val="accen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side effect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Practice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Practice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-731025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1701" name="Use rnorm() and a map function to make test results for three students. Save the result as tests.…"/>
          <p:cNvSpPr txBox="1">
            <a:spLocks noGrp="1"/>
          </p:cNvSpPr>
          <p:nvPr>
            <p:ph type="body" idx="4294967295"/>
          </p:nvPr>
        </p:nvSpPr>
        <p:spPr>
          <a:xfrm>
            <a:off x="358589" y="1714020"/>
            <a:ext cx="23778760" cy="11633425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708659" indent="-708659" defTabSz="543305">
              <a:spcBef>
                <a:spcPts val="900"/>
              </a:spcBef>
              <a:buSzPct val="100000"/>
              <a:buAutoNum type="arabicPeriod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rnorm() and a map function to make test results for three students. Save the result as tests.</a:t>
            </a:r>
          </a:p>
          <a:p>
            <a:pPr marL="1761807" lvl="1" indent="-708659" defTabSz="543305">
              <a:spcBef>
                <a:spcPts val="400"/>
              </a:spcBef>
              <a:buSzPct val="100000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Student 1 has 5 tests with a mean of 70 and a sd of 20</a:t>
            </a:r>
          </a:p>
          <a:p>
            <a:pPr marL="1761807" lvl="1" indent="-708659" defTabSz="543305">
              <a:spcBef>
                <a:spcPts val="400"/>
              </a:spcBef>
              <a:buSzPct val="100000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Student 2 has 5 tests with a mean of 80 and a sd of 15</a:t>
            </a:r>
          </a:p>
          <a:p>
            <a:pPr marL="1761807" lvl="1" indent="-708659" defTabSz="543305">
              <a:spcBef>
                <a:spcPts val="1800"/>
              </a:spcBef>
              <a:buSzPct val="100000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Student 3 has 5 tests with a mean of 90 and a sd of 15</a:t>
            </a:r>
          </a:p>
          <a:p>
            <a:pPr marL="708659" indent="-708659" defTabSz="543305">
              <a:spcBef>
                <a:spcPts val="900"/>
              </a:spcBef>
              <a:buSzPct val="100000"/>
              <a:buAutoNum type="arabicPeriod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runif() and a map to make homework results for the students. Save the result as homeworks.</a:t>
            </a:r>
          </a:p>
          <a:p>
            <a:pPr marL="1761807" lvl="1" indent="-708659" defTabSz="543305">
              <a:spcBef>
                <a:spcPts val="400"/>
              </a:spcBef>
              <a:buClr>
                <a:srgbClr val="005493"/>
              </a:buClr>
              <a:buSzPct val="100000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Student 1 has 5 homeworks with a min of 80 and a max of 95</a:t>
            </a:r>
          </a:p>
          <a:p>
            <a:pPr marL="1761807" lvl="1" indent="-708659" defTabSz="543305">
              <a:spcBef>
                <a:spcPts val="400"/>
              </a:spcBef>
              <a:buClr>
                <a:srgbClr val="005493"/>
              </a:buClr>
              <a:buSzPct val="100000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Student 2 has 6 homeworks with a min of 75 and a max of 90</a:t>
            </a:r>
          </a:p>
          <a:p>
            <a:pPr marL="1761807" lvl="1" indent="-708659" defTabSz="543305">
              <a:spcBef>
                <a:spcPts val="1800"/>
              </a:spcBef>
              <a:buClr>
                <a:srgbClr val="005493"/>
              </a:buClr>
              <a:buSzPct val="100000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Student 3 has 7 homeworks with a min of 70 and a max of 100</a:t>
            </a:r>
          </a:p>
          <a:p>
            <a:pPr marL="708659" indent="-708659" defTabSz="543305">
              <a:spcBef>
                <a:spcPts val="1800"/>
              </a:spcBef>
              <a:buSzPct val="100000"/>
              <a:buAutoNum type="arabicPeriod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Compute the grade for each student  a student's grade is 0.8 * the average test score plus 0.2 * the average homework score. Save the result as grades.</a:t>
            </a:r>
          </a:p>
          <a:p>
            <a:pPr marL="708659" indent="-708659" defTabSz="543305">
              <a:spcBef>
                <a:spcPts val="900"/>
              </a:spcBef>
              <a:buSzPct val="100000"/>
              <a:buAutoNum type="arabicPeriod"/>
              <a:defRPr sz="4557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purrr functions and tibble() to turn each element of grades into a tibble with one row and one column. Then use a purrr function and write_csv() to save the tibbles to your working directory as "student1.csv", "student2.csv", "student3.csv".</a:t>
            </a:r>
          </a:p>
        </p:txBody>
      </p:sp>
      <p:pic>
        <p:nvPicPr>
          <p:cNvPr id="1702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410839" y="303570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00000" fill="hold"/>
                                        <p:tgtEl>
                                          <p:spTgt spid="17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02"/>
                </p:tgtEl>
              </p:cMediaNode>
            </p:video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705" name="Rectangle"/>
          <p:cNvSpPr/>
          <p:nvPr/>
        </p:nvSpPr>
        <p:spPr>
          <a:xfrm>
            <a:off x="1370474" y="691937"/>
            <a:ext cx="21643053" cy="22809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06" name="tests &lt;-…"/>
          <p:cNvSpPr txBox="1"/>
          <p:nvPr/>
        </p:nvSpPr>
        <p:spPr>
          <a:xfrm>
            <a:off x="1625673" y="795105"/>
            <a:ext cx="20896496" cy="2074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tests &lt;-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map2(list(70, 80, 90), list(20, 15, 15),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rnorm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n = 5)</a:t>
            </a:r>
          </a:p>
        </p:txBody>
      </p:sp>
      <p:sp>
        <p:nvSpPr>
          <p:cNvPr id="1707" name="Rectangle"/>
          <p:cNvSpPr/>
          <p:nvPr/>
        </p:nvSpPr>
        <p:spPr>
          <a:xfrm>
            <a:off x="1370474" y="3519314"/>
            <a:ext cx="21643053" cy="525365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08" name="homeworks &lt;-…"/>
          <p:cNvSpPr txBox="1"/>
          <p:nvPr/>
        </p:nvSpPr>
        <p:spPr>
          <a:xfrm>
            <a:off x="1625673" y="3622482"/>
            <a:ext cx="20896496" cy="5047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homeworks &lt;-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  list(n = list(5, 6, 7),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       min = list(80, 75, 70),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       max = list(95, 90, 100)) %&gt;%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  pmap(runif)</a:t>
            </a:r>
          </a:p>
        </p:txBody>
      </p:sp>
      <p:sp>
        <p:nvSpPr>
          <p:cNvPr id="1709" name="Rectangle"/>
          <p:cNvSpPr/>
          <p:nvPr/>
        </p:nvSpPr>
        <p:spPr>
          <a:xfrm>
            <a:off x="1370474" y="9428953"/>
            <a:ext cx="21643053" cy="331165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10" name="grades &lt;-…"/>
          <p:cNvSpPr txBox="1"/>
          <p:nvPr/>
        </p:nvSpPr>
        <p:spPr>
          <a:xfrm>
            <a:off x="1625673" y="9532122"/>
            <a:ext cx="21132654" cy="3105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grades &lt;-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  map2(tests, homeworks,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       function(x, y) .8 * mean(x) + .2 * mean(y))</a:t>
            </a:r>
          </a:p>
        </p:txBody>
      </p:sp>
    </p:spTree>
  </p:cSld>
  <p:clrMapOvr>
    <a:masterClrMapping/>
  </p:clrMapOvr>
  <p:transition spd="med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713" name="Rectangle"/>
          <p:cNvSpPr/>
          <p:nvPr/>
        </p:nvSpPr>
        <p:spPr>
          <a:xfrm>
            <a:off x="1370474" y="2673875"/>
            <a:ext cx="21643053" cy="836825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14" name="filenames &lt;-…"/>
          <p:cNvSpPr txBox="1"/>
          <p:nvPr/>
        </p:nvSpPr>
        <p:spPr>
          <a:xfrm>
            <a:off x="1625673" y="2777043"/>
            <a:ext cx="20896496" cy="800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filenames &lt;-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list("student1.csv",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"student2.csv",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"student3.csv")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grades %&gt;%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map(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walk2(filenames,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write_csv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double"/>
          <p:cNvSpPr txBox="1"/>
          <p:nvPr/>
        </p:nvSpPr>
        <p:spPr>
          <a:xfrm>
            <a:off x="18678163" y="1611116"/>
            <a:ext cx="198437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9CBE7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double</a:t>
            </a:r>
          </a:p>
        </p:txBody>
      </p:sp>
      <p:grpSp>
        <p:nvGrpSpPr>
          <p:cNvPr id="186" name="Group"/>
          <p:cNvGrpSpPr/>
          <p:nvPr/>
        </p:nvGrpSpPr>
        <p:grpSpPr>
          <a:xfrm>
            <a:off x="8535737" y="953392"/>
            <a:ext cx="9217145" cy="2191748"/>
            <a:chOff x="0" y="0"/>
            <a:chExt cx="9217143" cy="2191747"/>
          </a:xfrm>
        </p:grpSpPr>
        <p:sp>
          <p:nvSpPr>
            <p:cNvPr id="180" name="Rectangle"/>
            <p:cNvSpPr/>
            <p:nvPr/>
          </p:nvSpPr>
          <p:spPr>
            <a:xfrm>
              <a:off x="0" y="12808"/>
              <a:ext cx="9217144" cy="2153540"/>
            </a:xfrm>
            <a:prstGeom prst="rect">
              <a:avLst/>
            </a:prstGeom>
            <a:solidFill>
              <a:srgbClr val="9BBC7C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1" name="Line"/>
            <p:cNvSpPr/>
            <p:nvPr/>
          </p:nvSpPr>
          <p:spPr>
            <a:xfrm flipV="1">
              <a:off x="3081091" y="0"/>
              <a:ext cx="1" cy="2178939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2" name="Line"/>
            <p:cNvSpPr/>
            <p:nvPr/>
          </p:nvSpPr>
          <p:spPr>
            <a:xfrm flipV="1">
              <a:off x="6129634" y="12808"/>
              <a:ext cx="1" cy="2178940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" name="1"/>
            <p:cNvSpPr txBox="1"/>
            <p:nvPr/>
          </p:nvSpPr>
          <p:spPr>
            <a:xfrm>
              <a:off x="10129" y="651428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4" name="2"/>
            <p:cNvSpPr txBox="1"/>
            <p:nvPr/>
          </p:nvSpPr>
          <p:spPr>
            <a:xfrm>
              <a:off x="3095516" y="651428"/>
              <a:ext cx="3026110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5" name="3"/>
            <p:cNvSpPr txBox="1"/>
            <p:nvPr/>
          </p:nvSpPr>
          <p:spPr>
            <a:xfrm>
              <a:off x="6129633" y="651428"/>
              <a:ext cx="3072126" cy="90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187" name="Atomic Vector"/>
          <p:cNvSpPr txBox="1"/>
          <p:nvPr/>
        </p:nvSpPr>
        <p:spPr>
          <a:xfrm>
            <a:off x="3409041" y="1522215"/>
            <a:ext cx="452018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Atomic Vector</a:t>
            </a:r>
          </a:p>
        </p:txBody>
      </p:sp>
      <p:pic>
        <p:nvPicPr>
          <p:cNvPr id="188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List columns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List columns</a:t>
            </a:r>
          </a:p>
        </p:txBody>
      </p:sp>
      <p:pic>
        <p:nvPicPr>
          <p:cNvPr id="1717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720" name="How is a data frame/tibble similar to a list?"/>
          <p:cNvSpPr txBox="1">
            <a:spLocks noGrp="1"/>
          </p:cNvSpPr>
          <p:nvPr>
            <p:ph type="body" sz="quarter" idx="4294967295"/>
          </p:nvPr>
        </p:nvSpPr>
        <p:spPr>
          <a:xfrm>
            <a:off x="4552738" y="3724073"/>
            <a:ext cx="15278525" cy="3764514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is a data frame/tibble similar to a list?</a:t>
            </a:r>
          </a:p>
        </p:txBody>
      </p:sp>
    </p:spTree>
  </p:cSld>
  <p:clrMapOvr>
    <a:masterClrMapping/>
  </p:clrMapOvr>
  <p:transition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2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72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24" name="A data frame/tibble is a list!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 data frame/tibble is a list!</a:t>
            </a:r>
          </a:p>
        </p:txBody>
      </p:sp>
      <p:sp>
        <p:nvSpPr>
          <p:cNvPr id="1725" name="List"/>
          <p:cNvSpPr txBox="1"/>
          <p:nvPr/>
        </p:nvSpPr>
        <p:spPr>
          <a:xfrm>
            <a:off x="16379421" y="3974105"/>
            <a:ext cx="123367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</a:t>
            </a:r>
          </a:p>
        </p:txBody>
      </p:sp>
      <p:grpSp>
        <p:nvGrpSpPr>
          <p:cNvPr id="1750" name="Group"/>
          <p:cNvGrpSpPr/>
          <p:nvPr/>
        </p:nvGrpSpPr>
        <p:grpSpPr>
          <a:xfrm>
            <a:off x="12574885" y="5151457"/>
            <a:ext cx="8842752" cy="5198153"/>
            <a:chOff x="0" y="0"/>
            <a:chExt cx="8842751" cy="5198152"/>
          </a:xfrm>
        </p:grpSpPr>
        <p:sp>
          <p:nvSpPr>
            <p:cNvPr id="1726" name="Rectangle"/>
            <p:cNvSpPr/>
            <p:nvPr/>
          </p:nvSpPr>
          <p:spPr>
            <a:xfrm>
              <a:off x="138920" y="149954"/>
              <a:ext cx="6206113" cy="1454034"/>
            </a:xfrm>
            <a:prstGeom prst="rect">
              <a:avLst/>
            </a:prstGeom>
            <a:solidFill>
              <a:srgbClr val="9BBC7C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27" name="double"/>
            <p:cNvSpPr txBox="1"/>
            <p:nvPr/>
          </p:nvSpPr>
          <p:spPr>
            <a:xfrm>
              <a:off x="6977912" y="581139"/>
              <a:ext cx="1340675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500">
                  <a:solidFill>
                    <a:srgbClr val="9CBE7E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double</a:t>
              </a:r>
            </a:p>
          </p:txBody>
        </p:sp>
        <p:sp>
          <p:nvSpPr>
            <p:cNvPr id="1728" name="Rounded Rectangle"/>
            <p:cNvSpPr/>
            <p:nvPr/>
          </p:nvSpPr>
          <p:spPr>
            <a:xfrm>
              <a:off x="0" y="0"/>
              <a:ext cx="8842752" cy="1736793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29" name="Line"/>
            <p:cNvSpPr/>
            <p:nvPr/>
          </p:nvSpPr>
          <p:spPr>
            <a:xfrm flipV="1">
              <a:off x="2210647" y="128480"/>
              <a:ext cx="1" cy="1471184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30" name="Line"/>
            <p:cNvSpPr/>
            <p:nvPr/>
          </p:nvSpPr>
          <p:spPr>
            <a:xfrm flipV="1">
              <a:off x="4268971" y="137129"/>
              <a:ext cx="1" cy="1471183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31" name="1"/>
            <p:cNvSpPr txBox="1"/>
            <p:nvPr/>
          </p:nvSpPr>
          <p:spPr>
            <a:xfrm>
              <a:off x="137184" y="568314"/>
              <a:ext cx="207424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32" name="2"/>
            <p:cNvSpPr txBox="1"/>
            <p:nvPr/>
          </p:nvSpPr>
          <p:spPr>
            <a:xfrm>
              <a:off x="2220386" y="568314"/>
              <a:ext cx="204317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733" name="3"/>
            <p:cNvSpPr txBox="1"/>
            <p:nvPr/>
          </p:nvSpPr>
          <p:spPr>
            <a:xfrm>
              <a:off x="4268970" y="568314"/>
              <a:ext cx="207424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734" name="Rounded Rectangle"/>
            <p:cNvSpPr/>
            <p:nvPr/>
          </p:nvSpPr>
          <p:spPr>
            <a:xfrm>
              <a:off x="0" y="3461359"/>
              <a:ext cx="8842752" cy="1736794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35" name="Rectangle"/>
            <p:cNvSpPr/>
            <p:nvPr/>
          </p:nvSpPr>
          <p:spPr>
            <a:xfrm>
              <a:off x="130345" y="3598488"/>
              <a:ext cx="6223262" cy="1454034"/>
            </a:xfrm>
            <a:prstGeom prst="rect">
              <a:avLst/>
            </a:prstGeom>
            <a:solidFill>
              <a:srgbClr val="C0C0C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36" name="Line"/>
            <p:cNvSpPr/>
            <p:nvPr/>
          </p:nvSpPr>
          <p:spPr>
            <a:xfrm flipV="1">
              <a:off x="2210647" y="3589840"/>
              <a:ext cx="1" cy="1471184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37" name="Line"/>
            <p:cNvSpPr/>
            <p:nvPr/>
          </p:nvSpPr>
          <p:spPr>
            <a:xfrm flipV="1">
              <a:off x="4268971" y="3598489"/>
              <a:ext cx="1" cy="1471183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38" name="logical"/>
            <p:cNvSpPr txBox="1"/>
            <p:nvPr/>
          </p:nvSpPr>
          <p:spPr>
            <a:xfrm>
              <a:off x="7017999" y="4029673"/>
              <a:ext cx="1260501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500">
                  <a:solidFill>
                    <a:srgbClr val="C0C0C0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logical</a:t>
              </a:r>
            </a:p>
          </p:txBody>
        </p:sp>
        <p:sp>
          <p:nvSpPr>
            <p:cNvPr id="1739" name="TRUE"/>
            <p:cNvSpPr txBox="1"/>
            <p:nvPr/>
          </p:nvSpPr>
          <p:spPr>
            <a:xfrm>
              <a:off x="137184" y="4029673"/>
              <a:ext cx="2074249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TRUE</a:t>
              </a:r>
            </a:p>
          </p:txBody>
        </p:sp>
        <p:sp>
          <p:nvSpPr>
            <p:cNvPr id="1740" name="FALSE"/>
            <p:cNvSpPr txBox="1"/>
            <p:nvPr/>
          </p:nvSpPr>
          <p:spPr>
            <a:xfrm>
              <a:off x="2220386" y="4029673"/>
              <a:ext cx="2043179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FALSE</a:t>
              </a:r>
            </a:p>
          </p:txBody>
        </p:sp>
        <p:sp>
          <p:nvSpPr>
            <p:cNvPr id="1741" name="FALSE"/>
            <p:cNvSpPr txBox="1"/>
            <p:nvPr/>
          </p:nvSpPr>
          <p:spPr>
            <a:xfrm>
              <a:off x="4268970" y="4029673"/>
              <a:ext cx="2074249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FALSE</a:t>
              </a:r>
            </a:p>
          </p:txBody>
        </p:sp>
        <p:sp>
          <p:nvSpPr>
            <p:cNvPr id="1742" name="Rounded Rectangle"/>
            <p:cNvSpPr/>
            <p:nvPr/>
          </p:nvSpPr>
          <p:spPr>
            <a:xfrm>
              <a:off x="0" y="1728527"/>
              <a:ext cx="8842752" cy="1736793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43" name="Rectangle"/>
            <p:cNvSpPr/>
            <p:nvPr/>
          </p:nvSpPr>
          <p:spPr>
            <a:xfrm>
              <a:off x="130345" y="1865656"/>
              <a:ext cx="6223262" cy="1454034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44" name="Line"/>
            <p:cNvSpPr/>
            <p:nvPr/>
          </p:nvSpPr>
          <p:spPr>
            <a:xfrm flipV="1">
              <a:off x="2210647" y="1857007"/>
              <a:ext cx="1" cy="1471184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45" name="Line"/>
            <p:cNvSpPr/>
            <p:nvPr/>
          </p:nvSpPr>
          <p:spPr>
            <a:xfrm flipV="1">
              <a:off x="4268972" y="1865656"/>
              <a:ext cx="1" cy="1471183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46" name="character"/>
            <p:cNvSpPr txBox="1"/>
            <p:nvPr/>
          </p:nvSpPr>
          <p:spPr>
            <a:xfrm>
              <a:off x="6757968" y="2296841"/>
              <a:ext cx="1780564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500">
                  <a:solidFill>
                    <a:srgbClr val="78AAD6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character</a:t>
              </a:r>
            </a:p>
          </p:txBody>
        </p:sp>
        <p:sp>
          <p:nvSpPr>
            <p:cNvPr id="1747" name="&quot;one&quot;"/>
            <p:cNvSpPr txBox="1"/>
            <p:nvPr/>
          </p:nvSpPr>
          <p:spPr>
            <a:xfrm>
              <a:off x="137184" y="2296841"/>
              <a:ext cx="207424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"one"</a:t>
              </a:r>
            </a:p>
          </p:txBody>
        </p:sp>
        <p:sp>
          <p:nvSpPr>
            <p:cNvPr id="1748" name="&quot;two&quot;"/>
            <p:cNvSpPr txBox="1"/>
            <p:nvPr/>
          </p:nvSpPr>
          <p:spPr>
            <a:xfrm>
              <a:off x="2220386" y="2296841"/>
              <a:ext cx="204317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"two"</a:t>
              </a:r>
            </a:p>
          </p:txBody>
        </p:sp>
        <p:sp>
          <p:nvSpPr>
            <p:cNvPr id="1749" name="&quot;three&quot;"/>
            <p:cNvSpPr txBox="1"/>
            <p:nvPr/>
          </p:nvSpPr>
          <p:spPr>
            <a:xfrm>
              <a:off x="4268971" y="2296841"/>
              <a:ext cx="207424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"three"</a:t>
              </a:r>
            </a:p>
          </p:txBody>
        </p:sp>
      </p:grpSp>
      <p:sp>
        <p:nvSpPr>
          <p:cNvPr id="1751" name="+   class = &quot;data.frame&quot;"/>
          <p:cNvSpPr txBox="1"/>
          <p:nvPr/>
        </p:nvSpPr>
        <p:spPr>
          <a:xfrm>
            <a:off x="13346661" y="10710983"/>
            <a:ext cx="729919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+   class = "data.frame"</a:t>
            </a:r>
          </a:p>
        </p:txBody>
      </p:sp>
      <p:grpSp>
        <p:nvGrpSpPr>
          <p:cNvPr id="1754" name="Group"/>
          <p:cNvGrpSpPr/>
          <p:nvPr/>
        </p:nvGrpSpPr>
        <p:grpSpPr>
          <a:xfrm>
            <a:off x="3039228" y="4707613"/>
            <a:ext cx="6885924" cy="5080439"/>
            <a:chOff x="38100" y="-1"/>
            <a:chExt cx="6885922" cy="5080437"/>
          </a:xfrm>
        </p:grpSpPr>
        <p:graphicFrame>
          <p:nvGraphicFramePr>
            <p:cNvPr id="1752" name="Table"/>
            <p:cNvGraphicFramePr/>
            <p:nvPr/>
          </p:nvGraphicFramePr>
          <p:xfrm>
            <a:off x="38100" y="1270437"/>
            <a:ext cx="6885922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2398363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2370185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  <a:gridCol w="2117376">
                    <a:extLst>
                      <a:ext uri="{9D8B030D-6E8A-4147-A177-3AD203B41FA5}">
                        <a16:colId xmlns:a16="http://schemas.microsoft.com/office/drawing/2014/main" xmlns="" val="20002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num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8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cha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log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"one"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TRUE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"two"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FALSE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"three"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FALSE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</a:tbl>
            </a:graphicData>
          </a:graphic>
        </p:graphicFrame>
        <p:sp>
          <p:nvSpPr>
            <p:cNvPr id="1753" name="data frame"/>
            <p:cNvSpPr txBox="1"/>
            <p:nvPr/>
          </p:nvSpPr>
          <p:spPr>
            <a:xfrm>
              <a:off x="1705602" y="-1"/>
              <a:ext cx="3550921" cy="1054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data frame</a:t>
              </a:r>
            </a:p>
          </p:txBody>
        </p:sp>
      </p:grpSp>
      <p:sp>
        <p:nvSpPr>
          <p:cNvPr id="1755" name="="/>
          <p:cNvSpPr txBox="1"/>
          <p:nvPr/>
        </p:nvSpPr>
        <p:spPr>
          <a:xfrm>
            <a:off x="10901411" y="6905983"/>
            <a:ext cx="745491" cy="168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=</a:t>
            </a:r>
          </a:p>
        </p:txBody>
      </p:sp>
    </p:spTree>
  </p:cSld>
  <p:clrMapOvr>
    <a:masterClrMapping/>
  </p:clrMapOvr>
  <p:transition spd="med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7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75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59" name="A data frame/tibble is a list!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 data frame/tibble is a list!</a:t>
            </a:r>
          </a:p>
        </p:txBody>
      </p:sp>
      <p:graphicFrame>
        <p:nvGraphicFramePr>
          <p:cNvPr id="1760" name="Table"/>
          <p:cNvGraphicFramePr/>
          <p:nvPr/>
        </p:nvGraphicFramePr>
        <p:xfrm>
          <a:off x="3039228" y="5978052"/>
          <a:ext cx="6885924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AAA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"one"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TRUE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"two"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FALSE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"three"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FALSE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761" name="data frame"/>
          <p:cNvSpPr txBox="1"/>
          <p:nvPr/>
        </p:nvSpPr>
        <p:spPr>
          <a:xfrm>
            <a:off x="4706731" y="4707614"/>
            <a:ext cx="3550921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 frame</a:t>
            </a:r>
          </a:p>
        </p:txBody>
      </p:sp>
      <p:sp>
        <p:nvSpPr>
          <p:cNvPr id="1762" name="df[&quot;num&quot;]"/>
          <p:cNvSpPr txBox="1"/>
          <p:nvPr/>
        </p:nvSpPr>
        <p:spPr>
          <a:xfrm>
            <a:off x="11523389" y="4702911"/>
            <a:ext cx="4064664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df["num"]</a:t>
            </a:r>
          </a:p>
        </p:txBody>
      </p:sp>
      <p:graphicFrame>
        <p:nvGraphicFramePr>
          <p:cNvPr id="1763" name="Table"/>
          <p:cNvGraphicFramePr/>
          <p:nvPr/>
        </p:nvGraphicFramePr>
        <p:xfrm>
          <a:off x="12355570" y="5978052"/>
          <a:ext cx="2400300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764" name="df[[&quot;num&quot;]]"/>
          <p:cNvSpPr txBox="1"/>
          <p:nvPr/>
        </p:nvSpPr>
        <p:spPr>
          <a:xfrm>
            <a:off x="16728710" y="4702911"/>
            <a:ext cx="4551147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df[["num"]]</a:t>
            </a:r>
          </a:p>
        </p:txBody>
      </p:sp>
      <p:sp>
        <p:nvSpPr>
          <p:cNvPr id="1765" name="df$num"/>
          <p:cNvSpPr txBox="1"/>
          <p:nvPr/>
        </p:nvSpPr>
        <p:spPr>
          <a:xfrm>
            <a:off x="16728710" y="5716602"/>
            <a:ext cx="4551147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df$num</a:t>
            </a:r>
          </a:p>
        </p:txBody>
      </p:sp>
      <p:sp>
        <p:nvSpPr>
          <p:cNvPr id="1766" name="c(1, 2, 3)"/>
          <p:cNvSpPr txBox="1"/>
          <p:nvPr/>
        </p:nvSpPr>
        <p:spPr>
          <a:xfrm>
            <a:off x="16728710" y="7351298"/>
            <a:ext cx="4551147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c(1, 2, 3)</a:t>
            </a:r>
          </a:p>
        </p:txBody>
      </p:sp>
    </p:spTree>
  </p:cSld>
  <p:clrMapOvr>
    <a:masterClrMapping/>
  </p:clrMapOvr>
  <p:transition spd="med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8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76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70" name="A data frame/tibble is a list!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 data frame/tibble is a list!</a:t>
            </a:r>
          </a:p>
        </p:txBody>
      </p:sp>
      <p:graphicFrame>
        <p:nvGraphicFramePr>
          <p:cNvPr id="1771" name="Table"/>
          <p:cNvGraphicFramePr/>
          <p:nvPr/>
        </p:nvGraphicFramePr>
        <p:xfrm>
          <a:off x="3039228" y="5978052"/>
          <a:ext cx="6885924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3983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701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173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AAA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"one"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TRUE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"two"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FALSE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"three"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FALSE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772" name="data frame"/>
          <p:cNvSpPr txBox="1"/>
          <p:nvPr/>
        </p:nvSpPr>
        <p:spPr>
          <a:xfrm>
            <a:off x="4706731" y="4707614"/>
            <a:ext cx="3550921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 frame</a:t>
            </a:r>
          </a:p>
        </p:txBody>
      </p:sp>
      <p:sp>
        <p:nvSpPr>
          <p:cNvPr id="1773" name="df %&gt;% select(num)"/>
          <p:cNvSpPr txBox="1"/>
          <p:nvPr/>
        </p:nvSpPr>
        <p:spPr>
          <a:xfrm>
            <a:off x="11523389" y="4702911"/>
            <a:ext cx="7453675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df %&gt;% select(num)</a:t>
            </a:r>
          </a:p>
        </p:txBody>
      </p:sp>
      <p:sp>
        <p:nvSpPr>
          <p:cNvPr id="1774" name="?"/>
          <p:cNvSpPr txBox="1"/>
          <p:nvPr/>
        </p:nvSpPr>
        <p:spPr>
          <a:xfrm>
            <a:off x="11523389" y="7351298"/>
            <a:ext cx="7453675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?</a:t>
            </a:r>
          </a:p>
        </p:txBody>
      </p:sp>
      <p:graphicFrame>
        <p:nvGraphicFramePr>
          <p:cNvPr id="1775" name="Table"/>
          <p:cNvGraphicFramePr/>
          <p:nvPr/>
        </p:nvGraphicFramePr>
        <p:xfrm>
          <a:off x="14050075" y="5978052"/>
          <a:ext cx="2400300" cy="38100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5" grpId="1" animBg="1" advAuto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-45854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778" name="If you one of the elements of a list can be another list,…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275677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If you one of the elements of a list can be another list,</a:t>
            </a:r>
          </a:p>
          <a:p>
            <a: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can one of the columns of a data frame be another  list?</a:t>
            </a:r>
          </a:p>
        </p:txBody>
      </p:sp>
      <p:grpSp>
        <p:nvGrpSpPr>
          <p:cNvPr id="1781" name="Group"/>
          <p:cNvGrpSpPr/>
          <p:nvPr/>
        </p:nvGrpSpPr>
        <p:grpSpPr>
          <a:xfrm>
            <a:off x="12871116" y="6561603"/>
            <a:ext cx="9348254" cy="5080439"/>
            <a:chOff x="38100" y="-1"/>
            <a:chExt cx="9348251" cy="5080437"/>
          </a:xfrm>
        </p:grpSpPr>
        <p:graphicFrame>
          <p:nvGraphicFramePr>
            <p:cNvPr id="1779" name="Table"/>
            <p:cNvGraphicFramePr/>
            <p:nvPr/>
          </p:nvGraphicFramePr>
          <p:xfrm>
            <a:off x="38100" y="1270437"/>
            <a:ext cx="9348251" cy="3809999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1716184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2163626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  <a:gridCol w="5468444">
                    <a:extLst>
                      <a:ext uri="{9D8B030D-6E8A-4147-A177-3AD203B41FA5}">
                        <a16:colId xmlns:a16="http://schemas.microsoft.com/office/drawing/2014/main" xmlns="" val="20002"/>
                      </a:ext>
                    </a:extLst>
                  </a:gridCol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num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8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cha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listcol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"one"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"two"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c("1", "two", "FALSE")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"three"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FALSE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</a:tbl>
            </a:graphicData>
          </a:graphic>
        </p:graphicFrame>
        <p:sp>
          <p:nvSpPr>
            <p:cNvPr id="1780" name="data frame"/>
            <p:cNvSpPr txBox="1"/>
            <p:nvPr/>
          </p:nvSpPr>
          <p:spPr>
            <a:xfrm>
              <a:off x="2936767" y="-1"/>
              <a:ext cx="3550921" cy="1054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data frame</a:t>
              </a:r>
            </a:p>
          </p:txBody>
        </p:sp>
      </p:grpSp>
      <p:sp>
        <p:nvSpPr>
          <p:cNvPr id="1782" name="="/>
          <p:cNvSpPr txBox="1"/>
          <p:nvPr/>
        </p:nvSpPr>
        <p:spPr>
          <a:xfrm>
            <a:off x="11525045" y="8276323"/>
            <a:ext cx="745491" cy="168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=</a:t>
            </a:r>
          </a:p>
        </p:txBody>
      </p:sp>
      <p:grpSp>
        <p:nvGrpSpPr>
          <p:cNvPr id="1824" name="Group"/>
          <p:cNvGrpSpPr/>
          <p:nvPr/>
        </p:nvGrpSpPr>
        <p:grpSpPr>
          <a:xfrm>
            <a:off x="2114883" y="5198279"/>
            <a:ext cx="8842752" cy="7845189"/>
            <a:chOff x="0" y="0"/>
            <a:chExt cx="8842751" cy="7845187"/>
          </a:xfrm>
        </p:grpSpPr>
        <p:grpSp>
          <p:nvGrpSpPr>
            <p:cNvPr id="1822" name="Group"/>
            <p:cNvGrpSpPr/>
            <p:nvPr/>
          </p:nvGrpSpPr>
          <p:grpSpPr>
            <a:xfrm>
              <a:off x="0" y="0"/>
              <a:ext cx="8842752" cy="7845188"/>
              <a:chOff x="0" y="0"/>
              <a:chExt cx="8842751" cy="7845187"/>
            </a:xfrm>
          </p:grpSpPr>
          <p:sp>
            <p:nvSpPr>
              <p:cNvPr id="1783" name="List"/>
              <p:cNvSpPr txBox="1"/>
              <p:nvPr/>
            </p:nvSpPr>
            <p:spPr>
              <a:xfrm>
                <a:off x="3804535" y="-1"/>
                <a:ext cx="1233679" cy="10541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6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List</a:t>
                </a:r>
              </a:p>
            </p:txBody>
          </p:sp>
          <p:sp>
            <p:nvSpPr>
              <p:cNvPr id="1784" name="Rectangle"/>
              <p:cNvSpPr/>
              <p:nvPr/>
            </p:nvSpPr>
            <p:spPr>
              <a:xfrm>
                <a:off x="138920" y="1327306"/>
                <a:ext cx="6206113" cy="1454034"/>
              </a:xfrm>
              <a:prstGeom prst="rect">
                <a:avLst/>
              </a:prstGeom>
              <a:solidFill>
                <a:srgbClr val="9BBC7C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85" name="double"/>
              <p:cNvSpPr txBox="1"/>
              <p:nvPr/>
            </p:nvSpPr>
            <p:spPr>
              <a:xfrm>
                <a:off x="6977911" y="1758491"/>
                <a:ext cx="1340675" cy="60881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3500">
                    <a:solidFill>
                      <a:srgbClr val="9CBE7E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double</a:t>
                </a:r>
              </a:p>
            </p:txBody>
          </p:sp>
          <p:sp>
            <p:nvSpPr>
              <p:cNvPr id="1786" name="Rounded Rectangle"/>
              <p:cNvSpPr/>
              <p:nvPr/>
            </p:nvSpPr>
            <p:spPr>
              <a:xfrm>
                <a:off x="0" y="1177352"/>
                <a:ext cx="8842752" cy="1736793"/>
              </a:xfrm>
              <a:prstGeom prst="roundRect">
                <a:avLst>
                  <a:gd name="adj" fmla="val 15000"/>
                </a:avLst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87" name="Line"/>
              <p:cNvSpPr/>
              <p:nvPr/>
            </p:nvSpPr>
            <p:spPr>
              <a:xfrm flipV="1">
                <a:off x="2210646" y="1305832"/>
                <a:ext cx="1" cy="1471184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88" name="Line"/>
              <p:cNvSpPr/>
              <p:nvPr/>
            </p:nvSpPr>
            <p:spPr>
              <a:xfrm flipV="1">
                <a:off x="4268970" y="1314481"/>
                <a:ext cx="1" cy="1471183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89" name="1"/>
              <p:cNvSpPr txBox="1"/>
              <p:nvPr/>
            </p:nvSpPr>
            <p:spPr>
              <a:xfrm>
                <a:off x="137184" y="1745666"/>
                <a:ext cx="2074249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1790" name="2"/>
              <p:cNvSpPr txBox="1"/>
              <p:nvPr/>
            </p:nvSpPr>
            <p:spPr>
              <a:xfrm>
                <a:off x="2220386" y="1745666"/>
                <a:ext cx="2043179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2</a:t>
                </a:r>
              </a:p>
            </p:txBody>
          </p:sp>
          <p:sp>
            <p:nvSpPr>
              <p:cNvPr id="1791" name="3"/>
              <p:cNvSpPr txBox="1"/>
              <p:nvPr/>
            </p:nvSpPr>
            <p:spPr>
              <a:xfrm>
                <a:off x="4268971" y="1745666"/>
                <a:ext cx="2074248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3</a:t>
                </a:r>
              </a:p>
            </p:txBody>
          </p:sp>
          <p:sp>
            <p:nvSpPr>
              <p:cNvPr id="1792" name="Rounded Rectangle"/>
              <p:cNvSpPr/>
              <p:nvPr/>
            </p:nvSpPr>
            <p:spPr>
              <a:xfrm>
                <a:off x="0" y="4638711"/>
                <a:ext cx="8842752" cy="3206477"/>
              </a:xfrm>
              <a:prstGeom prst="roundRect">
                <a:avLst>
                  <a:gd name="adj" fmla="val 8125"/>
                </a:avLst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93" name="Rounded Rectangle"/>
              <p:cNvSpPr/>
              <p:nvPr/>
            </p:nvSpPr>
            <p:spPr>
              <a:xfrm>
                <a:off x="0" y="2905879"/>
                <a:ext cx="8842752" cy="1736793"/>
              </a:xfrm>
              <a:prstGeom prst="roundRect">
                <a:avLst>
                  <a:gd name="adj" fmla="val 15000"/>
                </a:avLst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94" name="Rectangle"/>
              <p:cNvSpPr/>
              <p:nvPr/>
            </p:nvSpPr>
            <p:spPr>
              <a:xfrm>
                <a:off x="130345" y="3043008"/>
                <a:ext cx="6223263" cy="1454034"/>
              </a:xfrm>
              <a:prstGeom prst="rect">
                <a:avLst/>
              </a:prstGeom>
              <a:solidFill>
                <a:srgbClr val="78AAD6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95" name="Line"/>
              <p:cNvSpPr/>
              <p:nvPr/>
            </p:nvSpPr>
            <p:spPr>
              <a:xfrm flipV="1">
                <a:off x="2210646" y="3034359"/>
                <a:ext cx="1" cy="1471183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96" name="Line"/>
              <p:cNvSpPr/>
              <p:nvPr/>
            </p:nvSpPr>
            <p:spPr>
              <a:xfrm flipV="1">
                <a:off x="4268971" y="3043008"/>
                <a:ext cx="1" cy="1471183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97" name="character"/>
              <p:cNvSpPr txBox="1"/>
              <p:nvPr/>
            </p:nvSpPr>
            <p:spPr>
              <a:xfrm>
                <a:off x="6757968" y="3474193"/>
                <a:ext cx="1780564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3500">
                    <a:solidFill>
                      <a:srgbClr val="78AAD6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character</a:t>
                </a:r>
              </a:p>
            </p:txBody>
          </p:sp>
          <p:sp>
            <p:nvSpPr>
              <p:cNvPr id="1798" name="&quot;one&quot;"/>
              <p:cNvSpPr txBox="1"/>
              <p:nvPr/>
            </p:nvSpPr>
            <p:spPr>
              <a:xfrm>
                <a:off x="137184" y="3474193"/>
                <a:ext cx="2074249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"one"</a:t>
                </a:r>
              </a:p>
            </p:txBody>
          </p:sp>
          <p:sp>
            <p:nvSpPr>
              <p:cNvPr id="1799" name="&quot;two&quot;"/>
              <p:cNvSpPr txBox="1"/>
              <p:nvPr/>
            </p:nvSpPr>
            <p:spPr>
              <a:xfrm>
                <a:off x="2220386" y="3474193"/>
                <a:ext cx="2043179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"two"</a:t>
                </a:r>
              </a:p>
            </p:txBody>
          </p:sp>
          <p:sp>
            <p:nvSpPr>
              <p:cNvPr id="1800" name="&quot;three&quot;"/>
              <p:cNvSpPr txBox="1"/>
              <p:nvPr/>
            </p:nvSpPr>
            <p:spPr>
              <a:xfrm>
                <a:off x="4268971" y="3474193"/>
                <a:ext cx="2074248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"three"</a:t>
                </a:r>
              </a:p>
            </p:txBody>
          </p:sp>
          <p:grpSp>
            <p:nvGrpSpPr>
              <p:cNvPr id="1820" name="Group"/>
              <p:cNvGrpSpPr/>
              <p:nvPr/>
            </p:nvGrpSpPr>
            <p:grpSpPr>
              <a:xfrm>
                <a:off x="191034" y="4780183"/>
                <a:ext cx="5009375" cy="2947167"/>
                <a:chOff x="0" y="0"/>
                <a:chExt cx="5009374" cy="2947166"/>
              </a:xfrm>
            </p:grpSpPr>
            <p:grpSp>
              <p:nvGrpSpPr>
                <p:cNvPr id="1804" name="Group"/>
                <p:cNvGrpSpPr/>
                <p:nvPr/>
              </p:nvGrpSpPr>
              <p:grpSpPr>
                <a:xfrm>
                  <a:off x="0" y="0"/>
                  <a:ext cx="2514357" cy="983885"/>
                  <a:chOff x="0" y="0"/>
                  <a:chExt cx="2514356" cy="983884"/>
                </a:xfrm>
              </p:grpSpPr>
              <p:sp>
                <p:nvSpPr>
                  <p:cNvPr id="1801" name="Rectangle"/>
                  <p:cNvSpPr/>
                  <p:nvPr/>
                </p:nvSpPr>
                <p:spPr>
                  <a:xfrm>
                    <a:off x="78697" y="87387"/>
                    <a:ext cx="1177943" cy="823704"/>
                  </a:xfrm>
                  <a:prstGeom prst="rect">
                    <a:avLst/>
                  </a:prstGeom>
                  <a:solidFill>
                    <a:srgbClr val="9BBC7C"/>
                  </a:solidFill>
                  <a:ln w="254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1802" name="double"/>
                  <p:cNvSpPr txBox="1"/>
                  <p:nvPr/>
                </p:nvSpPr>
                <p:spPr>
                  <a:xfrm>
                    <a:off x="1461678" y="319497"/>
                    <a:ext cx="759486" cy="34489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a14="http://schemas.microsoft.com/office/mac/drawingml/2011/main" val="1"/>
                    </a:ext>
                  </a:extLst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>
                      <a:defRPr sz="2000">
                        <a:solidFill>
                          <a:srgbClr val="9CBE7E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defRPr>
                    </a:lvl1pPr>
                  </a:lstStyle>
                  <a:p>
                    <a:r>
                      <a:t>double</a:t>
                    </a:r>
                  </a:p>
                </p:txBody>
              </p:sp>
              <p:sp>
                <p:nvSpPr>
                  <p:cNvPr id="1803" name="Rounded Rectangle"/>
                  <p:cNvSpPr/>
                  <p:nvPr/>
                </p:nvSpPr>
                <p:spPr>
                  <a:xfrm>
                    <a:off x="0" y="0"/>
                    <a:ext cx="2514357" cy="983885"/>
                  </a:xfrm>
                  <a:prstGeom prst="roundRect">
                    <a:avLst>
                      <a:gd name="adj" fmla="val 15000"/>
                    </a:avLst>
                  </a:prstGeom>
                  <a:noFill/>
                  <a:ln w="381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71437" tIns="71437" rIns="71437" bIns="71437" numCol="1" anchor="ctr">
                    <a:noAutofit/>
                  </a:bodyPr>
                  <a:lstStyle/>
                  <a:p>
                    <a:pPr>
                      <a:defRPr sz="56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</p:grpSp>
            <p:grpSp>
              <p:nvGrpSpPr>
                <p:cNvPr id="1809" name="Group"/>
                <p:cNvGrpSpPr/>
                <p:nvPr/>
              </p:nvGrpSpPr>
              <p:grpSpPr>
                <a:xfrm>
                  <a:off x="0" y="1963282"/>
                  <a:ext cx="2514357" cy="983885"/>
                  <a:chOff x="0" y="0"/>
                  <a:chExt cx="2514356" cy="983884"/>
                </a:xfrm>
              </p:grpSpPr>
              <p:sp>
                <p:nvSpPr>
                  <p:cNvPr id="1805" name="Rounded Rectangle"/>
                  <p:cNvSpPr/>
                  <p:nvPr/>
                </p:nvSpPr>
                <p:spPr>
                  <a:xfrm>
                    <a:off x="0" y="0"/>
                    <a:ext cx="2514357" cy="983885"/>
                  </a:xfrm>
                  <a:prstGeom prst="roundRect">
                    <a:avLst>
                      <a:gd name="adj" fmla="val 15000"/>
                    </a:avLst>
                  </a:prstGeom>
                  <a:noFill/>
                  <a:ln w="381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71437" tIns="71437" rIns="71437" bIns="71437" numCol="1" anchor="ctr">
                    <a:noAutofit/>
                  </a:bodyPr>
                  <a:lstStyle/>
                  <a:p>
                    <a:pPr>
                      <a:defRPr sz="56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1806" name="Rectangle"/>
                  <p:cNvSpPr/>
                  <p:nvPr/>
                </p:nvSpPr>
                <p:spPr>
                  <a:xfrm>
                    <a:off x="78697" y="82509"/>
                    <a:ext cx="1182801" cy="823703"/>
                  </a:xfrm>
                  <a:prstGeom prst="rect">
                    <a:avLst/>
                  </a:prstGeom>
                  <a:solidFill>
                    <a:srgbClr val="C0C0C0"/>
                  </a:solidFill>
                  <a:ln w="254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sp>
                <p:nvSpPr>
                  <p:cNvPr id="1807" name="logical"/>
                  <p:cNvSpPr txBox="1"/>
                  <p:nvPr/>
                </p:nvSpPr>
                <p:spPr>
                  <a:xfrm>
                    <a:off x="1484387" y="326773"/>
                    <a:ext cx="714068" cy="34489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a14="http://schemas.microsoft.com/office/mac/drawingml/2011/main" val="1"/>
                    </a:ext>
                  </a:extLst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>
                      <a:defRPr sz="2000">
                        <a:solidFill>
                          <a:srgbClr val="C0C0C0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defRPr>
                    </a:lvl1pPr>
                  </a:lstStyle>
                  <a:p>
                    <a:r>
                      <a:t>logical</a:t>
                    </a:r>
                  </a:p>
                </p:txBody>
              </p:sp>
              <p:sp>
                <p:nvSpPr>
                  <p:cNvPr id="1808" name="FALSE"/>
                  <p:cNvSpPr txBox="1"/>
                  <p:nvPr/>
                </p:nvSpPr>
                <p:spPr>
                  <a:xfrm>
                    <a:off x="73839" y="326773"/>
                    <a:ext cx="1157452" cy="34489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a14="http://schemas.microsoft.com/office/mac/drawingml/2011/main" val="1"/>
                    </a:ext>
                  </a:extLst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>
                      <a:defRPr sz="2500">
                        <a:latin typeface="Source Sans Pro"/>
                        <a:ea typeface="Source Sans Pro"/>
                        <a:cs typeface="Source Sans Pro"/>
                        <a:sym typeface="Source Sans Pro"/>
                      </a:defRPr>
                    </a:lvl1pPr>
                  </a:lstStyle>
                  <a:p>
                    <a:r>
                      <a:t>FALSE</a:t>
                    </a:r>
                  </a:p>
                </p:txBody>
              </p:sp>
            </p:grpSp>
            <p:grpSp>
              <p:nvGrpSpPr>
                <p:cNvPr id="1819" name="Group"/>
                <p:cNvGrpSpPr/>
                <p:nvPr/>
              </p:nvGrpSpPr>
              <p:grpSpPr>
                <a:xfrm>
                  <a:off x="0" y="981641"/>
                  <a:ext cx="5009375" cy="983885"/>
                  <a:chOff x="0" y="0"/>
                  <a:chExt cx="5009374" cy="983884"/>
                </a:xfrm>
              </p:grpSpPr>
              <p:sp>
                <p:nvSpPr>
                  <p:cNvPr id="1810" name="Rounded Rectangle"/>
                  <p:cNvSpPr/>
                  <p:nvPr/>
                </p:nvSpPr>
                <p:spPr>
                  <a:xfrm>
                    <a:off x="0" y="0"/>
                    <a:ext cx="5009375" cy="983885"/>
                  </a:xfrm>
                  <a:prstGeom prst="roundRect">
                    <a:avLst>
                      <a:gd name="adj" fmla="val 15000"/>
                    </a:avLst>
                  </a:prstGeom>
                  <a:noFill/>
                  <a:ln w="381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71437" tIns="71437" rIns="71437" bIns="71437" numCol="1" anchor="ctr">
                    <a:noAutofit/>
                  </a:bodyPr>
                  <a:lstStyle/>
                  <a:p>
                    <a:pPr>
                      <a:defRPr sz="56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  <a:endParaRPr/>
                  </a:p>
                </p:txBody>
              </p:sp>
              <p:grpSp>
                <p:nvGrpSpPr>
                  <p:cNvPr id="1818" name="Group"/>
                  <p:cNvGrpSpPr/>
                  <p:nvPr/>
                </p:nvGrpSpPr>
                <p:grpSpPr>
                  <a:xfrm>
                    <a:off x="73839" y="72783"/>
                    <a:ext cx="4763197" cy="838318"/>
                    <a:chOff x="0" y="0"/>
                    <a:chExt cx="4763195" cy="838317"/>
                  </a:xfrm>
                </p:grpSpPr>
                <p:sp>
                  <p:nvSpPr>
                    <p:cNvPr id="1811" name="Rectangle"/>
                    <p:cNvSpPr/>
                    <p:nvPr/>
                  </p:nvSpPr>
                  <p:spPr>
                    <a:xfrm>
                      <a:off x="0" y="4899"/>
                      <a:ext cx="3525447" cy="823703"/>
                    </a:xfrm>
                    <a:prstGeom prst="rect">
                      <a:avLst/>
                    </a:prstGeom>
                    <a:solidFill>
                      <a:srgbClr val="78AAD6"/>
                    </a:solidFill>
                    <a:ln w="25400" cap="flat">
                      <a:solidFill>
                        <a:srgbClr val="000000"/>
                      </a:solidFill>
                      <a:prstDash val="solid"/>
                      <a:miter lim="400000"/>
                    </a:ln>
                    <a:effectLst/>
                  </p:spPr>
                  <p:txBody>
                    <a:bodyPr wrap="square" lIns="50800" tIns="50800" rIns="50800" bIns="50800" numCol="1" anchor="ctr">
                      <a:noAutofit/>
                    </a:bodyPr>
                    <a:lstStyle/>
                    <a:p>
                      <a:pPr>
                        <a:defRPr sz="4000">
                          <a:solidFill>
                            <a:srgbClr val="FFFFFF"/>
                          </a:solidFill>
                          <a:effectLst>
                            <a:outerShdw blurRad="38100" dist="12700" dir="5400000" rotWithShape="0">
                              <a:srgbClr val="000000">
                                <a:alpha val="50000"/>
                              </a:srgbClr>
                            </a:outerShdw>
                          </a:effectLst>
                        </a:defRPr>
                      </a:pPr>
                      <a:endParaRPr/>
                    </a:p>
                  </p:txBody>
                </p:sp>
                <p:sp>
                  <p:nvSpPr>
                    <p:cNvPr id="1812" name="Line"/>
                    <p:cNvSpPr/>
                    <p:nvPr/>
                  </p:nvSpPr>
                  <p:spPr>
                    <a:xfrm flipV="1">
                      <a:off x="1178480" y="0"/>
                      <a:ext cx="1" cy="833418"/>
                    </a:xfrm>
                    <a:prstGeom prst="line">
                      <a:avLst/>
                    </a:prstGeom>
                    <a:noFill/>
                    <a:ln w="38100" cap="flat">
                      <a:solidFill>
                        <a:srgbClr val="000000"/>
                      </a:solidFill>
                      <a:custDash>
                        <a:ds d="200000" sp="200000"/>
                      </a:custDash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>
                        <a:defRPr sz="5600">
                          <a:solidFill>
                            <a:srgbClr val="FFFFFF"/>
                          </a:solidFill>
                          <a:effectLst>
                            <a:outerShdw blurRad="38100" dist="12700" dir="5400000" rotWithShape="0">
                              <a:srgbClr val="000000">
                                <a:alpha val="50000"/>
                              </a:srgbClr>
                            </a:outerShdw>
                          </a:effectLst>
                        </a:defRPr>
                      </a:pPr>
                      <a:endParaRPr/>
                    </a:p>
                  </p:txBody>
                </p:sp>
                <p:sp>
                  <p:nvSpPr>
                    <p:cNvPr id="1813" name="Line"/>
                    <p:cNvSpPr/>
                    <p:nvPr/>
                  </p:nvSpPr>
                  <p:spPr>
                    <a:xfrm flipV="1">
                      <a:off x="2344511" y="4899"/>
                      <a:ext cx="1" cy="833419"/>
                    </a:xfrm>
                    <a:prstGeom prst="line">
                      <a:avLst/>
                    </a:prstGeom>
                    <a:noFill/>
                    <a:ln w="38100" cap="flat">
                      <a:solidFill>
                        <a:srgbClr val="000000"/>
                      </a:solidFill>
                      <a:custDash>
                        <a:ds d="200000" sp="200000"/>
                      </a:custDash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>
                        <a:defRPr sz="5600">
                          <a:solidFill>
                            <a:srgbClr val="FFFFFF"/>
                          </a:solidFill>
                          <a:effectLst>
                            <a:outerShdw blurRad="38100" dist="12700" dir="5400000" rotWithShape="0">
                              <a:srgbClr val="000000">
                                <a:alpha val="50000"/>
                              </a:srgbClr>
                            </a:outerShdw>
                          </a:effectLst>
                        </a:defRPr>
                      </a:pPr>
                      <a:endParaRPr/>
                    </a:p>
                  </p:txBody>
                </p:sp>
                <p:sp>
                  <p:nvSpPr>
                    <p:cNvPr id="1814" name="character"/>
                    <p:cNvSpPr txBox="1"/>
                    <p:nvPr/>
                  </p:nvSpPr>
                  <p:spPr>
                    <a:xfrm>
                      <a:off x="3713207" y="249163"/>
                      <a:ext cx="1049989" cy="344890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="" xmlns:ma14="http://schemas.microsoft.com/office/mac/drawingml/2011/main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 sz="2000">
                          <a:solidFill>
                            <a:srgbClr val="78AAD6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lvl1pPr>
                    </a:lstStyle>
                    <a:p>
                      <a:r>
                        <a:t>character</a:t>
                      </a:r>
                    </a:p>
                  </p:txBody>
                </p:sp>
                <p:sp>
                  <p:nvSpPr>
                    <p:cNvPr id="1815" name="&quot;1&quot;"/>
                    <p:cNvSpPr txBox="1"/>
                    <p:nvPr/>
                  </p:nvSpPr>
                  <p:spPr>
                    <a:xfrm>
                      <a:off x="3874" y="249163"/>
                      <a:ext cx="1175052" cy="344890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="" xmlns:ma14="http://schemas.microsoft.com/office/mac/drawingml/2011/main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 sz="2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lvl1pPr>
                    </a:lstStyle>
                    <a:p>
                      <a:r>
                        <a:t>"1"</a:t>
                      </a:r>
                    </a:p>
                  </p:txBody>
                </p:sp>
                <p:sp>
                  <p:nvSpPr>
                    <p:cNvPr id="1816" name="&quot;two&quot;"/>
                    <p:cNvSpPr txBox="1"/>
                    <p:nvPr/>
                  </p:nvSpPr>
                  <p:spPr>
                    <a:xfrm>
                      <a:off x="1183997" y="249163"/>
                      <a:ext cx="1157452" cy="344890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="" xmlns:ma14="http://schemas.microsoft.com/office/mac/drawingml/2011/main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 sz="2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lvl1pPr>
                    </a:lstStyle>
                    <a:p>
                      <a:r>
                        <a:t>"two"</a:t>
                      </a:r>
                    </a:p>
                  </p:txBody>
                </p:sp>
                <p:sp>
                  <p:nvSpPr>
                    <p:cNvPr id="1817" name="&quot;FALSE&quot;"/>
                    <p:cNvSpPr txBox="1"/>
                    <p:nvPr/>
                  </p:nvSpPr>
                  <p:spPr>
                    <a:xfrm>
                      <a:off x="2344510" y="249163"/>
                      <a:ext cx="1175052" cy="344890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="" xmlns:ma14="http://schemas.microsoft.com/office/mac/drawingml/2011/main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 sz="2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lvl1pPr>
                    </a:lstStyle>
                    <a:p>
                      <a:r>
                        <a:t>"FALSE"</a:t>
                      </a:r>
                    </a:p>
                  </p:txBody>
                </p:sp>
              </p:grpSp>
            </p:grpSp>
          </p:grpSp>
          <p:sp>
            <p:nvSpPr>
              <p:cNvPr id="1821" name="list"/>
              <p:cNvSpPr txBox="1"/>
              <p:nvPr/>
            </p:nvSpPr>
            <p:spPr>
              <a:xfrm>
                <a:off x="5796757" y="5949360"/>
                <a:ext cx="1780564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35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list</a:t>
                </a:r>
              </a:p>
            </p:txBody>
          </p:sp>
        </p:grpSp>
        <p:sp>
          <p:nvSpPr>
            <p:cNvPr id="1823" name="1"/>
            <p:cNvSpPr txBox="1"/>
            <p:nvPr/>
          </p:nvSpPr>
          <p:spPr>
            <a:xfrm>
              <a:off x="254293" y="5136417"/>
              <a:ext cx="1175051" cy="3448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7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1825" name="?"/>
          <p:cNvSpPr txBox="1"/>
          <p:nvPr/>
        </p:nvSpPr>
        <p:spPr>
          <a:xfrm>
            <a:off x="11570765" y="7244825"/>
            <a:ext cx="654051" cy="168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?</a:t>
            </a:r>
          </a:p>
        </p:txBody>
      </p:sp>
    </p:spTree>
  </p:cSld>
  <p:clrMapOvr>
    <a:masterClrMapping/>
  </p:clrMapOvr>
  <p:transition spd="med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7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182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829" name="Yes.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Yes.</a:t>
            </a:r>
          </a:p>
        </p:txBody>
      </p:sp>
      <p:sp>
        <p:nvSpPr>
          <p:cNvPr id="1830" name="Rectangle"/>
          <p:cNvSpPr/>
          <p:nvPr/>
        </p:nvSpPr>
        <p:spPr>
          <a:xfrm>
            <a:off x="4145705" y="3173273"/>
            <a:ext cx="16127355" cy="490565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31" name="tibble(…"/>
          <p:cNvSpPr txBox="1"/>
          <p:nvPr/>
        </p:nvSpPr>
        <p:spPr>
          <a:xfrm>
            <a:off x="4510425" y="3543251"/>
            <a:ext cx="15547486" cy="429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num = c(1, 2, 3),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cha = c("one", "two", "three"),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listcol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list(1, c("1", "two", "FALSE"), FALSE)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832" name="# A tibble: 3 × 3…"/>
          <p:cNvSpPr txBox="1"/>
          <p:nvPr/>
        </p:nvSpPr>
        <p:spPr>
          <a:xfrm>
            <a:off x="8366487" y="8659570"/>
            <a:ext cx="7651025" cy="43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A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 3 × 3</a:t>
            </a:r>
          </a:p>
          <a:p>
            <a:pPr algn="l"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num   cha 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listcol</a:t>
            </a:r>
            <a:endParaRPr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 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&lt;list&gt;</a:t>
            </a:r>
          </a:p>
          <a:p>
            <a:pPr algn="l"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     1   one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[1]&gt;</a:t>
            </a:r>
          </a:p>
          <a:p>
            <a:pPr algn="l"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2     2   two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[3]&gt;</a:t>
            </a:r>
          </a:p>
          <a:p>
            <a:pPr algn="l"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3     3 three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lgl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[1]&gt;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3249</Words>
  <Application>Microsoft Office PowerPoint</Application>
  <PresentationFormat>Custom</PresentationFormat>
  <Paragraphs>832</Paragraphs>
  <Slides>97</Slides>
  <Notes>0</Notes>
  <HiddenSlides>20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97</vt:i4>
      </vt:variant>
    </vt:vector>
  </HeadingPairs>
  <TitlesOfParts>
    <vt:vector size="98" baseType="lpstr">
      <vt:lpstr>White</vt:lpstr>
      <vt:lpstr>PowerPoint Presentation</vt:lpstr>
      <vt:lpstr>PowerPoint Presentation</vt:lpstr>
      <vt:lpstr>PowerPoint Presentation</vt:lpstr>
      <vt:lpstr>PowerPoint Presentation</vt:lpstr>
      <vt:lpstr>Lists</vt:lpstr>
      <vt:lpstr>Quiz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Quiz</vt:lpstr>
      <vt:lpstr>PowerPoint Presentation</vt:lpstr>
      <vt:lpstr>Your Turn 1</vt:lpstr>
      <vt:lpstr>Quiz</vt:lpstr>
      <vt:lpstr>PowerPoint Presentation</vt:lpstr>
      <vt:lpstr>Iteration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3</vt:lpstr>
      <vt:lpstr>PowerPoint Presentation</vt:lpstr>
      <vt:lpstr>PowerPoint Presentation</vt:lpstr>
      <vt:lpstr>PowerPoint Presentation</vt:lpstr>
      <vt:lpstr>Your Turn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5</vt:lpstr>
      <vt:lpstr>PowerPoint Presentation</vt:lpstr>
      <vt:lpstr>Quiz</vt:lpstr>
      <vt:lpstr>Functions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6</vt:lpstr>
      <vt:lpstr>PowerPoint Presentation</vt:lpstr>
      <vt:lpstr>Quiz</vt:lpstr>
      <vt:lpstr>Quiz</vt:lpstr>
      <vt:lpstr>Quiz</vt:lpstr>
      <vt:lpstr>Quiz</vt:lpstr>
      <vt:lpstr>PowerPoint Presentation</vt:lpstr>
      <vt:lpstr>PowerPoint Presentation</vt:lpstr>
      <vt:lpstr>PowerPoint Presentation</vt:lpstr>
      <vt:lpstr>PowerPoint Presentation</vt:lpstr>
      <vt:lpstr>Your Turn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</vt:lpstr>
      <vt:lpstr>PowerPoint Presentation</vt:lpstr>
      <vt:lpstr>PowerPoint Presentation</vt:lpstr>
      <vt:lpstr>List columns</vt:lpstr>
      <vt:lpstr>Quiz</vt:lpstr>
      <vt:lpstr>PowerPoint Presentation</vt:lpstr>
      <vt:lpstr>PowerPoint Presentation</vt:lpstr>
      <vt:lpstr>PowerPoint Presentation</vt:lpstr>
      <vt:lpstr>Quiz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Jindrich Lacko</cp:lastModifiedBy>
  <cp:revision>4</cp:revision>
  <dcterms:modified xsi:type="dcterms:W3CDTF">2019-09-26T08:38:07Z</dcterms:modified>
</cp:coreProperties>
</file>